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Open Sans Light" panose="020B0306030504020204" pitchFamily="34" charset="0"/>
      <p:regular r:id="rId19"/>
      <p:italic r:id="rId20"/>
    </p:embeddedFont>
    <p:embeddedFont>
      <p:font typeface="Open Sans Light Bold" panose="020B0604020202020204" charset="0"/>
      <p:regular r:id="rId21"/>
    </p:embeddedFont>
    <p:embeddedFont>
      <p:font typeface="Playfair Display Bold" panose="020B0604020202020204" charset="0"/>
      <p:regular r:id="rId22"/>
    </p:embeddedFont>
    <p:embeddedFont>
      <p:font typeface="Raleway"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7192" autoAdjust="0"/>
  </p:normalViewPr>
  <p:slideViewPr>
    <p:cSldViewPr>
      <p:cViewPr varScale="1">
        <p:scale>
          <a:sx n="64" d="100"/>
          <a:sy n="64" d="100"/>
        </p:scale>
        <p:origin x="105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F7286-1A10-4B79-A7AA-8744D4FA59B9}" type="datetimeFigureOut">
              <a:rPr lang="en-GB" smtClean="0"/>
              <a:t>15/09/2023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C07EB-DFA8-45EC-A815-CA7F2C222F12}" type="slidenum">
              <a:rPr lang="en-GB" smtClean="0"/>
              <a:t>‹#›</a:t>
            </a:fld>
            <a:endParaRPr lang="en-GB"/>
          </a:p>
        </p:txBody>
      </p:sp>
    </p:spTree>
    <p:extLst>
      <p:ext uri="{BB962C8B-B14F-4D97-AF65-F5344CB8AC3E}">
        <p14:creationId xmlns:p14="http://schemas.microsoft.com/office/powerpoint/2010/main" val="325894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Wine is not just a beverage; it's a symbol of culture and craftsmanship. Portugal has a long history of wine production.</a:t>
            </a:r>
          </a:p>
          <a:p>
            <a:pPr algn="l">
              <a:buFont typeface="Arial" panose="020B0604020202020204" pitchFamily="34" charset="0"/>
              <a:buChar char="•"/>
            </a:pPr>
            <a:r>
              <a:rPr lang="en-US" sz="1200" dirty="0">
                <a:solidFill>
                  <a:srgbClr val="262920"/>
                </a:solidFill>
                <a:latin typeface="Open Sans Light"/>
              </a:rPr>
              <a:t>Portugal unique regions have a wide variety of wine styles.</a:t>
            </a:r>
            <a:endParaRPr lang="en-GB" b="0" i="0" dirty="0">
              <a:solidFill>
                <a:srgbClr val="374151"/>
              </a:solidFill>
              <a:effectLst/>
              <a:latin typeface="Söhne"/>
            </a:endParaRPr>
          </a:p>
          <a:p>
            <a:pPr algn="l">
              <a:buFont typeface="Arial" panose="020B0604020202020204" pitchFamily="34" charset="0"/>
              <a:buChar char="•"/>
            </a:pPr>
            <a:r>
              <a:rPr lang="en-GB" b="0" i="0" dirty="0">
                <a:solidFill>
                  <a:srgbClr val="374151"/>
                </a:solidFill>
                <a:effectLst/>
                <a:latin typeface="Söhne"/>
              </a:rPr>
              <a:t>In today's competitive wine market, understanding what makes a wine successful is crucial for winemakers and wine enthusiasts alike.</a:t>
            </a:r>
          </a:p>
          <a:p>
            <a:endParaRPr lang="en-GB" dirty="0"/>
          </a:p>
        </p:txBody>
      </p:sp>
      <p:sp>
        <p:nvSpPr>
          <p:cNvPr id="4" name="Slide Number Placeholder 3"/>
          <p:cNvSpPr>
            <a:spLocks noGrp="1"/>
          </p:cNvSpPr>
          <p:nvPr>
            <p:ph type="sldNum" sz="quarter" idx="5"/>
          </p:nvPr>
        </p:nvSpPr>
        <p:spPr/>
        <p:txBody>
          <a:bodyPr/>
          <a:lstStyle/>
          <a:p>
            <a:fld id="{098C07EB-DFA8-45EC-A815-CA7F2C222F12}" type="slidenum">
              <a:rPr lang="en-GB" smtClean="0"/>
              <a:t>3</a:t>
            </a:fld>
            <a:endParaRPr lang="en-GB"/>
          </a:p>
        </p:txBody>
      </p:sp>
    </p:spTree>
    <p:extLst>
      <p:ext uri="{BB962C8B-B14F-4D97-AF65-F5344CB8AC3E}">
        <p14:creationId xmlns:p14="http://schemas.microsoft.com/office/powerpoint/2010/main" val="322485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"Winemakers strive to predict wine ratings before production to make informed decisions. </a:t>
            </a:r>
          </a:p>
          <a:p>
            <a:r>
              <a:rPr lang="en-GB" b="0" i="0" dirty="0">
                <a:solidFill>
                  <a:srgbClr val="374151"/>
                </a:solidFill>
                <a:effectLst/>
                <a:latin typeface="Söhne"/>
              </a:rPr>
              <a:t>Accurate predictions benefit the wine industry by improving market positioning, aligning wine characteristics with consumer preferences, and enhancing the overall wine appreciation experience. </a:t>
            </a:r>
          </a:p>
          <a:p>
            <a:r>
              <a:rPr lang="en-GB" b="0" i="0" dirty="0">
                <a:solidFill>
                  <a:srgbClr val="374151"/>
                </a:solidFill>
                <a:effectLst/>
                <a:latin typeface="Söhne"/>
              </a:rPr>
              <a:t>Addressing this challenge elevates the entire winemaking and wine appreciation process."</a:t>
            </a:r>
            <a:endParaRPr lang="en-GB" dirty="0"/>
          </a:p>
        </p:txBody>
      </p:sp>
      <p:sp>
        <p:nvSpPr>
          <p:cNvPr id="4" name="Slide Number Placeholder 3"/>
          <p:cNvSpPr>
            <a:spLocks noGrp="1"/>
          </p:cNvSpPr>
          <p:nvPr>
            <p:ph type="sldNum" sz="quarter" idx="5"/>
          </p:nvPr>
        </p:nvSpPr>
        <p:spPr/>
        <p:txBody>
          <a:bodyPr/>
          <a:lstStyle/>
          <a:p>
            <a:fld id="{098C07EB-DFA8-45EC-A815-CA7F2C222F12}" type="slidenum">
              <a:rPr lang="en-GB" smtClean="0"/>
              <a:t>4</a:t>
            </a:fld>
            <a:endParaRPr lang="en-GB"/>
          </a:p>
        </p:txBody>
      </p:sp>
    </p:spTree>
    <p:extLst>
      <p:ext uri="{BB962C8B-B14F-4D97-AF65-F5344CB8AC3E}">
        <p14:creationId xmlns:p14="http://schemas.microsoft.com/office/powerpoint/2010/main" val="1572080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8C07EB-DFA8-45EC-A815-CA7F2C222F12}" type="slidenum">
              <a:rPr lang="en-GB" smtClean="0"/>
              <a:t>7</a:t>
            </a:fld>
            <a:endParaRPr lang="en-GB"/>
          </a:p>
        </p:txBody>
      </p:sp>
    </p:spTree>
    <p:extLst>
      <p:ext uri="{BB962C8B-B14F-4D97-AF65-F5344CB8AC3E}">
        <p14:creationId xmlns:p14="http://schemas.microsoft.com/office/powerpoint/2010/main" val="328185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this means is that, on average, our model's predictions for wine ratings are off by approximately 0.1308 points. In practical terms, this is a highly encouraging result for several reasons:</a:t>
            </a:r>
          </a:p>
          <a:p>
            <a:pPr algn="l">
              <a:buFont typeface="+mj-lt"/>
              <a:buAutoNum type="arabicPeriod"/>
            </a:pPr>
            <a:r>
              <a:rPr lang="en-GB" b="1" i="0" dirty="0">
                <a:solidFill>
                  <a:srgbClr val="374151"/>
                </a:solidFill>
                <a:effectLst/>
                <a:latin typeface="Söhne"/>
              </a:rPr>
              <a:t>Accuracy</a:t>
            </a:r>
            <a:r>
              <a:rPr lang="en-GB" b="0" i="0" dirty="0">
                <a:solidFill>
                  <a:srgbClr val="374151"/>
                </a:solidFill>
                <a:effectLst/>
                <a:latin typeface="Söhne"/>
              </a:rPr>
              <a:t>: A lower MAE indicates that our model is quite accurate in predicting wine ratings. The fact that our MAE is close to zero means that, on average, our predictions are very close to the actual ratings given by wine experts or consumers.</a:t>
            </a:r>
          </a:p>
          <a:p>
            <a:pPr algn="l">
              <a:buFont typeface="+mj-lt"/>
              <a:buAutoNum type="arabicPeriod"/>
            </a:pPr>
            <a:r>
              <a:rPr lang="en-GB" b="1" i="0" dirty="0">
                <a:solidFill>
                  <a:srgbClr val="374151"/>
                </a:solidFill>
                <a:effectLst/>
                <a:latin typeface="Söhne"/>
              </a:rPr>
              <a:t>Usefulness</a:t>
            </a:r>
            <a:r>
              <a:rPr lang="en-GB" b="0" i="0" dirty="0">
                <a:solidFill>
                  <a:srgbClr val="374151"/>
                </a:solidFill>
                <a:effectLst/>
                <a:latin typeface="Söhne"/>
              </a:rPr>
              <a:t>: Winemakers and wine enthusiasts can rely on our model to make informed decisions. With an MAE of 0.1308, the predictions are trustworthy and can guide decisions on which wines to produce, stock, or purchase.</a:t>
            </a:r>
          </a:p>
          <a:p>
            <a:pPr algn="l">
              <a:buFont typeface="+mj-lt"/>
              <a:buAutoNum type="arabicPeriod"/>
            </a:pPr>
            <a:r>
              <a:rPr lang="en-GB" b="1" i="0" dirty="0">
                <a:solidFill>
                  <a:srgbClr val="374151"/>
                </a:solidFill>
                <a:effectLst/>
                <a:latin typeface="Söhne"/>
              </a:rPr>
              <a:t>Improvement</a:t>
            </a:r>
            <a:r>
              <a:rPr lang="en-GB" b="0" i="0" dirty="0">
                <a:solidFill>
                  <a:srgbClr val="374151"/>
                </a:solidFill>
                <a:effectLst/>
                <a:latin typeface="Söhne"/>
              </a:rPr>
              <a:t>: It's worth noting that the MAE can serve as a benchmark for continuous improvement. As we collect more data and refine our model, we have the potential to further reduce this error and make our predictions even more accurate.</a:t>
            </a:r>
          </a:p>
          <a:p>
            <a:endParaRPr lang="en-GB" dirty="0"/>
          </a:p>
        </p:txBody>
      </p:sp>
      <p:sp>
        <p:nvSpPr>
          <p:cNvPr id="4" name="Slide Number Placeholder 3"/>
          <p:cNvSpPr>
            <a:spLocks noGrp="1"/>
          </p:cNvSpPr>
          <p:nvPr>
            <p:ph type="sldNum" sz="quarter" idx="5"/>
          </p:nvPr>
        </p:nvSpPr>
        <p:spPr/>
        <p:txBody>
          <a:bodyPr/>
          <a:lstStyle/>
          <a:p>
            <a:fld id="{098C07EB-DFA8-45EC-A815-CA7F2C222F12}" type="slidenum">
              <a:rPr lang="en-GB" smtClean="0"/>
              <a:t>8</a:t>
            </a:fld>
            <a:endParaRPr lang="en-GB"/>
          </a:p>
        </p:txBody>
      </p:sp>
    </p:spTree>
    <p:extLst>
      <p:ext uri="{BB962C8B-B14F-4D97-AF65-F5344CB8AC3E}">
        <p14:creationId xmlns:p14="http://schemas.microsoft.com/office/powerpoint/2010/main" val="312552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715"/>
        </a:solidFill>
        <a:effectLst/>
      </p:bgPr>
    </p:bg>
    <p:spTree>
      <p:nvGrpSpPr>
        <p:cNvPr id="1" name=""/>
        <p:cNvGrpSpPr/>
        <p:nvPr/>
      </p:nvGrpSpPr>
      <p:grpSpPr>
        <a:xfrm>
          <a:off x="0" y="0"/>
          <a:ext cx="0" cy="0"/>
          <a:chOff x="0" y="0"/>
          <a:chExt cx="0" cy="0"/>
        </a:xfrm>
      </p:grpSpPr>
      <p:grpSp>
        <p:nvGrpSpPr>
          <p:cNvPr id="2" name="Group 2"/>
          <p:cNvGrpSpPr/>
          <p:nvPr/>
        </p:nvGrpSpPr>
        <p:grpSpPr>
          <a:xfrm>
            <a:off x="2101931" y="4820206"/>
            <a:ext cx="14084139" cy="3401645"/>
            <a:chOff x="0" y="0"/>
            <a:chExt cx="18778851" cy="4535527"/>
          </a:xfrm>
        </p:grpSpPr>
        <p:sp>
          <p:nvSpPr>
            <p:cNvPr id="3" name="TextBox 3"/>
            <p:cNvSpPr txBox="1"/>
            <p:nvPr/>
          </p:nvSpPr>
          <p:spPr>
            <a:xfrm>
              <a:off x="3596070" y="-57150"/>
              <a:ext cx="11586712" cy="534670"/>
            </a:xfrm>
            <a:prstGeom prst="rect">
              <a:avLst/>
            </a:prstGeom>
          </p:spPr>
          <p:txBody>
            <a:bodyPr lIns="0" tIns="0" rIns="0" bIns="0" rtlCol="0" anchor="t">
              <a:spAutoFit/>
            </a:bodyPr>
            <a:lstStyle/>
            <a:p>
              <a:pPr algn="ctr">
                <a:lnSpc>
                  <a:spcPts val="3359"/>
                </a:lnSpc>
              </a:pPr>
              <a:r>
                <a:rPr lang="en-US" sz="2400" spc="264">
                  <a:solidFill>
                    <a:srgbClr val="F3F4ED"/>
                  </a:solidFill>
                  <a:latin typeface="Raleway"/>
                </a:rPr>
                <a:t>SEPTEMBER 16, 2023</a:t>
              </a:r>
            </a:p>
          </p:txBody>
        </p:sp>
        <p:sp>
          <p:nvSpPr>
            <p:cNvPr id="4" name="TextBox 4"/>
            <p:cNvSpPr txBox="1"/>
            <p:nvPr/>
          </p:nvSpPr>
          <p:spPr>
            <a:xfrm>
              <a:off x="0" y="1304615"/>
              <a:ext cx="18778851" cy="1590675"/>
            </a:xfrm>
            <a:prstGeom prst="rect">
              <a:avLst/>
            </a:prstGeom>
          </p:spPr>
          <p:txBody>
            <a:bodyPr lIns="0" tIns="0" rIns="0" bIns="0" rtlCol="0" anchor="t">
              <a:spAutoFit/>
            </a:bodyPr>
            <a:lstStyle/>
            <a:p>
              <a:pPr algn="ctr">
                <a:lnSpc>
                  <a:spcPts val="4350"/>
                </a:lnSpc>
              </a:pPr>
              <a:r>
                <a:rPr lang="en-US" sz="5000" spc="100">
                  <a:solidFill>
                    <a:srgbClr val="F3F4ED"/>
                  </a:solidFill>
                  <a:latin typeface="Playfair Display Bold"/>
                </a:rPr>
                <a:t>GRAPES TO GRADES: WINE SCORES PREDICTIONS</a:t>
              </a:r>
            </a:p>
          </p:txBody>
        </p:sp>
        <p:sp>
          <p:nvSpPr>
            <p:cNvPr id="5" name="AutoShape 5"/>
            <p:cNvSpPr/>
            <p:nvPr/>
          </p:nvSpPr>
          <p:spPr>
            <a:xfrm>
              <a:off x="1914365" y="3272519"/>
              <a:ext cx="14950122" cy="44982"/>
            </a:xfrm>
            <a:prstGeom prst="rect">
              <a:avLst/>
            </a:prstGeom>
            <a:solidFill>
              <a:srgbClr val="C1A480"/>
            </a:solidFill>
          </p:spPr>
          <p:txBody>
            <a:bodyPr/>
            <a:lstStyle/>
            <a:p>
              <a:endParaRPr lang="en-GB"/>
            </a:p>
          </p:txBody>
        </p:sp>
        <p:sp>
          <p:nvSpPr>
            <p:cNvPr id="6" name="TextBox 6"/>
            <p:cNvSpPr txBox="1"/>
            <p:nvPr/>
          </p:nvSpPr>
          <p:spPr>
            <a:xfrm>
              <a:off x="3596069" y="3903278"/>
              <a:ext cx="11586714" cy="632248"/>
            </a:xfrm>
            <a:prstGeom prst="rect">
              <a:avLst/>
            </a:prstGeom>
          </p:spPr>
          <p:txBody>
            <a:bodyPr lIns="0" tIns="0" rIns="0" bIns="0" rtlCol="0" anchor="t">
              <a:spAutoFit/>
            </a:bodyPr>
            <a:lstStyle/>
            <a:p>
              <a:pPr algn="ctr">
                <a:lnSpc>
                  <a:spcPts val="3919"/>
                </a:lnSpc>
              </a:pPr>
              <a:r>
                <a:rPr lang="en-US" sz="2800" spc="140">
                  <a:solidFill>
                    <a:srgbClr val="F3F4ED"/>
                  </a:solidFill>
                  <a:latin typeface="Raleway"/>
                </a:rPr>
                <a:t>Andreia Jardim</a:t>
              </a:r>
            </a:p>
          </p:txBody>
        </p:sp>
        <p:sp>
          <p:nvSpPr>
            <p:cNvPr id="7" name="AutoShape 7"/>
            <p:cNvSpPr/>
            <p:nvPr/>
          </p:nvSpPr>
          <p:spPr>
            <a:xfrm>
              <a:off x="1914365" y="891324"/>
              <a:ext cx="14950122" cy="44982"/>
            </a:xfrm>
            <a:prstGeom prst="rect">
              <a:avLst/>
            </a:prstGeom>
            <a:solidFill>
              <a:srgbClr val="C1A480"/>
            </a:solidFill>
          </p:spPr>
          <p:txBody>
            <a:bodyPr/>
            <a:lstStyle/>
            <a:p>
              <a:endParaRPr lang="en-GB"/>
            </a:p>
          </p:txBody>
        </p:sp>
      </p:grpSp>
      <p:sp>
        <p:nvSpPr>
          <p:cNvPr id="8" name="Freeform 8"/>
          <p:cNvSpPr/>
          <p:nvPr/>
        </p:nvSpPr>
        <p:spPr>
          <a:xfrm>
            <a:off x="8539309" y="2367949"/>
            <a:ext cx="1209382" cy="2112458"/>
          </a:xfrm>
          <a:custGeom>
            <a:avLst/>
            <a:gdLst/>
            <a:ahLst/>
            <a:cxnLst/>
            <a:rect l="l" t="t" r="r" b="b"/>
            <a:pathLst>
              <a:path w="1209382" h="2112458">
                <a:moveTo>
                  <a:pt x="0" y="0"/>
                </a:moveTo>
                <a:lnTo>
                  <a:pt x="1209382" y="0"/>
                </a:lnTo>
                <a:lnTo>
                  <a:pt x="1209382" y="2112458"/>
                </a:lnTo>
                <a:lnTo>
                  <a:pt x="0" y="2112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83" r="-10483"/>
            </a:stretch>
          </a:blipFill>
        </p:spPr>
        <p:txBody>
          <a:bodyPr/>
          <a:lstStyle/>
          <a:p>
            <a:endParaRPr lang="en-GB"/>
          </a:p>
        </p:txBody>
      </p:sp>
      <p:grpSp>
        <p:nvGrpSpPr>
          <p:cNvPr id="3" name="Group 3"/>
          <p:cNvGrpSpPr/>
          <p:nvPr/>
        </p:nvGrpSpPr>
        <p:grpSpPr>
          <a:xfrm>
            <a:off x="4379151" y="4194783"/>
            <a:ext cx="9529698" cy="1897433"/>
            <a:chOff x="0" y="0"/>
            <a:chExt cx="12706264" cy="2529911"/>
          </a:xfrm>
        </p:grpSpPr>
        <p:sp>
          <p:nvSpPr>
            <p:cNvPr id="4" name="TextBox 4"/>
            <p:cNvSpPr txBox="1"/>
            <p:nvPr/>
          </p:nvSpPr>
          <p:spPr>
            <a:xfrm>
              <a:off x="0" y="-85725"/>
              <a:ext cx="12706264" cy="1000125"/>
            </a:xfrm>
            <a:prstGeom prst="rect">
              <a:avLst/>
            </a:prstGeom>
          </p:spPr>
          <p:txBody>
            <a:bodyPr lIns="0" tIns="0" rIns="0" bIns="0" rtlCol="0" anchor="t">
              <a:spAutoFit/>
            </a:bodyPr>
            <a:lstStyle/>
            <a:p>
              <a:pPr algn="ctr">
                <a:lnSpc>
                  <a:spcPts val="6299"/>
                </a:lnSpc>
              </a:pPr>
              <a:r>
                <a:rPr lang="en-US" sz="4500">
                  <a:solidFill>
                    <a:srgbClr val="262920"/>
                  </a:solidFill>
                  <a:latin typeface="Lustria Bold"/>
                </a:rPr>
                <a:t>LIVE DEMONSTRATION</a:t>
              </a:r>
            </a:p>
          </p:txBody>
        </p:sp>
        <p:sp>
          <p:nvSpPr>
            <p:cNvPr id="5" name="TextBox 5"/>
            <p:cNvSpPr txBox="1"/>
            <p:nvPr/>
          </p:nvSpPr>
          <p:spPr>
            <a:xfrm>
              <a:off x="909927" y="1994435"/>
              <a:ext cx="10886409" cy="535476"/>
            </a:xfrm>
            <a:prstGeom prst="rect">
              <a:avLst/>
            </a:prstGeom>
          </p:spPr>
          <p:txBody>
            <a:bodyPr lIns="0" tIns="0" rIns="0" bIns="0" rtlCol="0" anchor="t">
              <a:spAutoFit/>
            </a:bodyPr>
            <a:lstStyle/>
            <a:p>
              <a:pPr algn="ctr">
                <a:lnSpc>
                  <a:spcPts val="3119"/>
                </a:lnSpc>
              </a:pPr>
              <a:endParaRPr/>
            </a:p>
          </p:txBody>
        </p:sp>
        <p:sp>
          <p:nvSpPr>
            <p:cNvPr id="6" name="AutoShape 6"/>
            <p:cNvSpPr/>
            <p:nvPr/>
          </p:nvSpPr>
          <p:spPr>
            <a:xfrm>
              <a:off x="79908" y="1466054"/>
              <a:ext cx="12546447" cy="89394"/>
            </a:xfrm>
            <a:prstGeom prst="rect">
              <a:avLst/>
            </a:prstGeom>
            <a:solidFill>
              <a:srgbClr val="A18F63"/>
            </a:solidFill>
          </p:spPr>
          <p:txBody>
            <a:bodyPr/>
            <a:lstStyle/>
            <a:p>
              <a:endParaRPr lang="en-GB"/>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TextBox 2"/>
          <p:cNvSpPr txBox="1"/>
          <p:nvPr/>
        </p:nvSpPr>
        <p:spPr>
          <a:xfrm>
            <a:off x="1028700" y="4340209"/>
            <a:ext cx="9982321" cy="761244"/>
          </a:xfrm>
          <a:prstGeom prst="rect">
            <a:avLst/>
          </a:prstGeom>
        </p:spPr>
        <p:txBody>
          <a:bodyPr lIns="0" tIns="0" rIns="0" bIns="0" rtlCol="0" anchor="t">
            <a:spAutoFit/>
          </a:bodyPr>
          <a:lstStyle/>
          <a:p>
            <a:pPr algn="l">
              <a:lnSpc>
                <a:spcPts val="6250"/>
              </a:lnSpc>
            </a:pPr>
            <a:r>
              <a:rPr lang="en-US" sz="4464">
                <a:solidFill>
                  <a:srgbClr val="EBDAA8"/>
                </a:solidFill>
                <a:latin typeface="Lustria Bold"/>
              </a:rPr>
              <a:t>Conclusion</a:t>
            </a:r>
          </a:p>
        </p:txBody>
      </p:sp>
      <p:sp>
        <p:nvSpPr>
          <p:cNvPr id="3" name="TextBox 3"/>
          <p:cNvSpPr txBox="1"/>
          <p:nvPr/>
        </p:nvSpPr>
        <p:spPr>
          <a:xfrm>
            <a:off x="1028700" y="5332267"/>
            <a:ext cx="17103127" cy="4058034"/>
          </a:xfrm>
          <a:prstGeom prst="rect">
            <a:avLst/>
          </a:prstGeom>
        </p:spPr>
        <p:txBody>
          <a:bodyPr lIns="0" tIns="0" rIns="0" bIns="0" rtlCol="0" anchor="t">
            <a:spAutoFit/>
          </a:bodyPr>
          <a:lstStyle/>
          <a:p>
            <a:pPr marL="496571" lvl="1" indent="-248285" algn="l">
              <a:lnSpc>
                <a:spcPts val="4600"/>
              </a:lnSpc>
              <a:buFont typeface="Arial"/>
              <a:buChar char="•"/>
            </a:pPr>
            <a:r>
              <a:rPr lang="en-US" sz="2300" dirty="0">
                <a:solidFill>
                  <a:srgbClr val="EBDAA8"/>
                </a:solidFill>
                <a:latin typeface="Open Sans Light"/>
              </a:rPr>
              <a:t>This work introduces a </a:t>
            </a:r>
            <a:r>
              <a:rPr lang="en-US" sz="2300" dirty="0" err="1">
                <a:solidFill>
                  <a:srgbClr val="EBDAA8"/>
                </a:solidFill>
                <a:latin typeface="Open Sans Light"/>
              </a:rPr>
              <a:t>Streamlit</a:t>
            </a:r>
            <a:r>
              <a:rPr lang="en-US" sz="2300" dirty="0">
                <a:solidFill>
                  <a:srgbClr val="EBDAA8"/>
                </a:solidFill>
                <a:latin typeface="Open Sans Light"/>
              </a:rPr>
              <a:t> app powered by predictive modeling and Power BI.</a:t>
            </a:r>
          </a:p>
          <a:p>
            <a:pPr marL="993141" lvl="2" indent="-331047" algn="l">
              <a:lnSpc>
                <a:spcPts val="4600"/>
              </a:lnSpc>
              <a:buFont typeface="Arial"/>
              <a:buChar char="⚬"/>
            </a:pPr>
            <a:r>
              <a:rPr lang="en-US" sz="2300" dirty="0">
                <a:solidFill>
                  <a:srgbClr val="EBDAA8"/>
                </a:solidFill>
                <a:latin typeface="Open Sans Light"/>
              </a:rPr>
              <a:t>It empowers winemakers with predictive insights, helping them produce wines with higher chances of success.</a:t>
            </a:r>
          </a:p>
          <a:p>
            <a:pPr marL="993141" lvl="2" indent="-331047" algn="l">
              <a:lnSpc>
                <a:spcPts val="4600"/>
              </a:lnSpc>
              <a:buFont typeface="Arial"/>
              <a:buChar char="⚬"/>
            </a:pPr>
            <a:r>
              <a:rPr lang="en-US" sz="2300" dirty="0">
                <a:solidFill>
                  <a:srgbClr val="EBDAA8"/>
                </a:solidFill>
                <a:latin typeface="Open Sans Light"/>
              </a:rPr>
              <a:t>Enriches the wine discovery experience for enthusiasts, leading to more satisfying choices.</a:t>
            </a:r>
          </a:p>
          <a:p>
            <a:pPr algn="l">
              <a:lnSpc>
                <a:spcPts val="4600"/>
              </a:lnSpc>
            </a:pPr>
            <a:endParaRPr lang="en-US" sz="2300" dirty="0">
              <a:solidFill>
                <a:srgbClr val="EBDAA8"/>
              </a:solidFill>
              <a:latin typeface="Open Sans Light"/>
            </a:endParaRPr>
          </a:p>
          <a:p>
            <a:pPr marL="496571" lvl="1" indent="-248285" algn="l">
              <a:lnSpc>
                <a:spcPts val="4600"/>
              </a:lnSpc>
              <a:buFont typeface="Arial"/>
              <a:buChar char="•"/>
            </a:pPr>
            <a:r>
              <a:rPr lang="en-US" sz="2300" dirty="0">
                <a:solidFill>
                  <a:srgbClr val="EBDAA8"/>
                </a:solidFill>
                <a:latin typeface="Open Sans Light"/>
              </a:rPr>
              <a:t>Improvements:</a:t>
            </a:r>
          </a:p>
          <a:p>
            <a:pPr marL="993141" lvl="2" indent="-331047" algn="l">
              <a:lnSpc>
                <a:spcPts val="4600"/>
              </a:lnSpc>
              <a:buFont typeface="Arial"/>
              <a:buChar char="⚬"/>
            </a:pPr>
            <a:r>
              <a:rPr lang="en-US" sz="2300" dirty="0">
                <a:solidFill>
                  <a:srgbClr val="EBDAA8"/>
                </a:solidFill>
                <a:latin typeface="Open Sans Light"/>
              </a:rPr>
              <a:t>The model has the potential for further improvements through continuous data collection and model refinement.</a:t>
            </a:r>
          </a:p>
          <a:p>
            <a:pPr marL="993141" lvl="2" indent="-331047" algn="l">
              <a:lnSpc>
                <a:spcPts val="4600"/>
              </a:lnSpc>
              <a:buFont typeface="Arial"/>
              <a:buChar char="⚬"/>
            </a:pPr>
            <a:r>
              <a:rPr lang="en-US" sz="2300" dirty="0">
                <a:solidFill>
                  <a:srgbClr val="EBDAA8"/>
                </a:solidFill>
                <a:latin typeface="Open Sans Light"/>
              </a:rPr>
              <a:t>With more data and algorithms fine-tune, there will be more significant positive results.</a:t>
            </a:r>
          </a:p>
        </p:txBody>
      </p:sp>
      <p:sp>
        <p:nvSpPr>
          <p:cNvPr id="4" name="AutoShape 4"/>
          <p:cNvSpPr/>
          <p:nvPr/>
        </p:nvSpPr>
        <p:spPr>
          <a:xfrm>
            <a:off x="-383745" y="-219910"/>
            <a:ext cx="18914179" cy="4353319"/>
          </a:xfrm>
          <a:prstGeom prst="rect">
            <a:avLst/>
          </a:prstGeom>
          <a:solidFill>
            <a:srgbClr val="EBDAA8"/>
          </a:solidFill>
        </p:spPr>
        <p:txBody>
          <a:bodyPr/>
          <a:lstStyle/>
          <a:p>
            <a:endParaRPr lang="en-GB"/>
          </a:p>
        </p:txBody>
      </p:sp>
      <p:sp>
        <p:nvSpPr>
          <p:cNvPr id="5" name="Freeform 5"/>
          <p:cNvSpPr/>
          <p:nvPr/>
        </p:nvSpPr>
        <p:spPr>
          <a:xfrm>
            <a:off x="-235849" y="-219910"/>
            <a:ext cx="18804747" cy="4129687"/>
          </a:xfrm>
          <a:custGeom>
            <a:avLst/>
            <a:gdLst/>
            <a:ahLst/>
            <a:cxnLst/>
            <a:rect l="l" t="t" r="r" b="b"/>
            <a:pathLst>
              <a:path w="18804747" h="4129687">
                <a:moveTo>
                  <a:pt x="0" y="0"/>
                </a:moveTo>
                <a:lnTo>
                  <a:pt x="18804747" y="0"/>
                </a:lnTo>
                <a:lnTo>
                  <a:pt x="18804747" y="4129687"/>
                </a:lnTo>
                <a:lnTo>
                  <a:pt x="0" y="4129687"/>
                </a:lnTo>
                <a:lnTo>
                  <a:pt x="0" y="0"/>
                </a:lnTo>
                <a:close/>
              </a:path>
            </a:pathLst>
          </a:custGeom>
          <a:blipFill>
            <a:blip r:embed="rId2">
              <a:alphaModFix amt="25000"/>
            </a:blip>
            <a:stretch>
              <a:fillRect t="-101690" b="-101690"/>
            </a:stretch>
          </a:blipFill>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GB"/>
          </a:p>
        </p:txBody>
      </p:sp>
      <p:grpSp>
        <p:nvGrpSpPr>
          <p:cNvPr id="3" name="Group 3"/>
          <p:cNvGrpSpPr/>
          <p:nvPr/>
        </p:nvGrpSpPr>
        <p:grpSpPr>
          <a:xfrm>
            <a:off x="1012000" y="1028700"/>
            <a:ext cx="8132000" cy="2246240"/>
            <a:chOff x="0" y="0"/>
            <a:chExt cx="10842667" cy="2994987"/>
          </a:xfrm>
        </p:grpSpPr>
        <p:sp>
          <p:nvSpPr>
            <p:cNvPr id="4" name="TextBox 4"/>
            <p:cNvSpPr txBox="1"/>
            <p:nvPr/>
          </p:nvSpPr>
          <p:spPr>
            <a:xfrm>
              <a:off x="0" y="1358924"/>
              <a:ext cx="10842667" cy="1636062"/>
            </a:xfrm>
            <a:prstGeom prst="rect">
              <a:avLst/>
            </a:prstGeom>
          </p:spPr>
          <p:txBody>
            <a:bodyPr lIns="0" tIns="0" rIns="0" bIns="0" rtlCol="0" anchor="t">
              <a:spAutoFit/>
            </a:bodyPr>
            <a:lstStyle/>
            <a:p>
              <a:pPr algn="l">
                <a:lnSpc>
                  <a:spcPts val="9350"/>
                </a:lnSpc>
              </a:pPr>
              <a:r>
                <a:rPr lang="en-US" sz="8500">
                  <a:solidFill>
                    <a:srgbClr val="262920"/>
                  </a:solidFill>
                  <a:latin typeface="Lustria Bold"/>
                </a:rPr>
                <a:t>THANK YOU</a:t>
              </a:r>
            </a:p>
          </p:txBody>
        </p:sp>
        <p:sp>
          <p:nvSpPr>
            <p:cNvPr id="5" name="TextBox 5"/>
            <p:cNvSpPr txBox="1"/>
            <p:nvPr/>
          </p:nvSpPr>
          <p:spPr>
            <a:xfrm>
              <a:off x="0" y="0"/>
              <a:ext cx="10190666" cy="646482"/>
            </a:xfrm>
            <a:prstGeom prst="rect">
              <a:avLst/>
            </a:prstGeom>
          </p:spPr>
          <p:txBody>
            <a:bodyPr lIns="0" tIns="0" rIns="0" bIns="0" rtlCol="0" anchor="t">
              <a:spAutoFit/>
            </a:bodyPr>
            <a:lstStyle/>
            <a:p>
              <a:pPr algn="l">
                <a:lnSpc>
                  <a:spcPts val="38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grpSp>
        <p:nvGrpSpPr>
          <p:cNvPr id="2" name="Group 2"/>
          <p:cNvGrpSpPr/>
          <p:nvPr/>
        </p:nvGrpSpPr>
        <p:grpSpPr>
          <a:xfrm>
            <a:off x="9202014" y="964406"/>
            <a:ext cx="9409836" cy="5672115"/>
            <a:chOff x="0" y="-85725"/>
            <a:chExt cx="12546447" cy="7562820"/>
          </a:xfrm>
        </p:grpSpPr>
        <p:sp>
          <p:nvSpPr>
            <p:cNvPr id="3" name="AutoShape 3"/>
            <p:cNvSpPr/>
            <p:nvPr/>
          </p:nvSpPr>
          <p:spPr>
            <a:xfrm>
              <a:off x="0" y="2362200"/>
              <a:ext cx="12546447" cy="89394"/>
            </a:xfrm>
            <a:prstGeom prst="rect">
              <a:avLst/>
            </a:prstGeom>
            <a:solidFill>
              <a:srgbClr val="EBDAA8"/>
            </a:solidFill>
          </p:spPr>
          <p:txBody>
            <a:bodyPr/>
            <a:lstStyle/>
            <a:p>
              <a:endParaRPr lang="en-GB"/>
            </a:p>
          </p:txBody>
        </p:sp>
        <p:sp>
          <p:nvSpPr>
            <p:cNvPr id="4" name="TextBox 4"/>
            <p:cNvSpPr txBox="1"/>
            <p:nvPr/>
          </p:nvSpPr>
          <p:spPr>
            <a:xfrm>
              <a:off x="0" y="2897294"/>
              <a:ext cx="9495781" cy="4579801"/>
            </a:xfrm>
            <a:prstGeom prst="rect">
              <a:avLst/>
            </a:prstGeom>
          </p:spPr>
          <p:txBody>
            <a:bodyPr lIns="0" tIns="0" rIns="0" bIns="0" rtlCol="0" anchor="t">
              <a:spAutoFit/>
            </a:bodyPr>
            <a:lstStyle/>
            <a:p>
              <a:pPr marL="488970" lvl="1" indent="-244485">
                <a:lnSpc>
                  <a:spcPts val="3397"/>
                </a:lnSpc>
                <a:buFont typeface="Arial"/>
                <a:buChar char="•"/>
              </a:pPr>
              <a:r>
                <a:rPr lang="en-US" sz="2264" dirty="0">
                  <a:solidFill>
                    <a:srgbClr val="EBDAA8"/>
                  </a:solidFill>
                  <a:latin typeface="Open Sans Light"/>
                </a:rPr>
                <a:t>Introduction</a:t>
              </a:r>
            </a:p>
            <a:p>
              <a:pPr algn="l">
                <a:lnSpc>
                  <a:spcPts val="3397"/>
                </a:lnSpc>
              </a:pPr>
              <a:endParaRPr lang="en-US" sz="2264" dirty="0">
                <a:solidFill>
                  <a:srgbClr val="EBDAA8"/>
                </a:solidFill>
                <a:latin typeface="Open Sans Light"/>
              </a:endParaRPr>
            </a:p>
            <a:p>
              <a:pPr marL="488970" lvl="1" indent="-244485" algn="l">
                <a:lnSpc>
                  <a:spcPts val="3397"/>
                </a:lnSpc>
                <a:buFont typeface="Arial"/>
                <a:buChar char="•"/>
              </a:pPr>
              <a:r>
                <a:rPr lang="en-US" sz="2264" dirty="0">
                  <a:solidFill>
                    <a:srgbClr val="EBDAA8"/>
                  </a:solidFill>
                  <a:latin typeface="Open Sans Light"/>
                </a:rPr>
                <a:t>Technical Developments</a:t>
              </a:r>
            </a:p>
            <a:p>
              <a:pPr algn="l">
                <a:lnSpc>
                  <a:spcPts val="3397"/>
                </a:lnSpc>
              </a:pPr>
              <a:endParaRPr lang="en-US" sz="2264" dirty="0">
                <a:solidFill>
                  <a:srgbClr val="EBDAA8"/>
                </a:solidFill>
                <a:latin typeface="Open Sans Light"/>
              </a:endParaRPr>
            </a:p>
            <a:p>
              <a:pPr marL="488970" lvl="1" indent="-244485" algn="l">
                <a:lnSpc>
                  <a:spcPts val="3397"/>
                </a:lnSpc>
                <a:buFont typeface="Arial"/>
                <a:buChar char="•"/>
              </a:pPr>
              <a:r>
                <a:rPr lang="en-US" sz="2264" dirty="0">
                  <a:solidFill>
                    <a:srgbClr val="EBDAA8"/>
                  </a:solidFill>
                  <a:latin typeface="Open Sans Light"/>
                </a:rPr>
                <a:t>Live Demonstration</a:t>
              </a:r>
            </a:p>
            <a:p>
              <a:pPr algn="l">
                <a:lnSpc>
                  <a:spcPts val="3397"/>
                </a:lnSpc>
              </a:pPr>
              <a:endParaRPr lang="en-US" sz="2264" dirty="0">
                <a:solidFill>
                  <a:srgbClr val="EBDAA8"/>
                </a:solidFill>
                <a:latin typeface="Open Sans Light"/>
              </a:endParaRPr>
            </a:p>
            <a:p>
              <a:pPr marL="488970" lvl="1" indent="-244485" algn="l">
                <a:lnSpc>
                  <a:spcPts val="3397"/>
                </a:lnSpc>
                <a:buFont typeface="Arial"/>
                <a:buChar char="•"/>
              </a:pPr>
              <a:r>
                <a:rPr lang="en-US" sz="2264" dirty="0">
                  <a:solidFill>
                    <a:srgbClr val="EBDAA8"/>
                  </a:solidFill>
                  <a:latin typeface="Open Sans Light"/>
                </a:rPr>
                <a:t>Conclusion</a:t>
              </a:r>
            </a:p>
            <a:p>
              <a:pPr algn="l">
                <a:lnSpc>
                  <a:spcPts val="3170"/>
                </a:lnSpc>
              </a:pPr>
              <a:endParaRPr lang="en-US" sz="2264" dirty="0">
                <a:solidFill>
                  <a:srgbClr val="EBDAA8"/>
                </a:solidFill>
                <a:latin typeface="Open Sans Light"/>
              </a:endParaRPr>
            </a:p>
          </p:txBody>
        </p:sp>
        <p:sp>
          <p:nvSpPr>
            <p:cNvPr id="5" name="TextBox 5"/>
            <p:cNvSpPr txBox="1"/>
            <p:nvPr/>
          </p:nvSpPr>
          <p:spPr>
            <a:xfrm>
              <a:off x="0" y="-85725"/>
              <a:ext cx="10383412" cy="992533"/>
            </a:xfrm>
            <a:prstGeom prst="rect">
              <a:avLst/>
            </a:prstGeom>
          </p:spPr>
          <p:txBody>
            <a:bodyPr lIns="0" tIns="0" rIns="0" bIns="0" rtlCol="0" anchor="t">
              <a:spAutoFit/>
            </a:bodyPr>
            <a:lstStyle/>
            <a:p>
              <a:pPr algn="l">
                <a:lnSpc>
                  <a:spcPts val="6299"/>
                </a:lnSpc>
              </a:pPr>
              <a:r>
                <a:rPr lang="en-US" sz="4500">
                  <a:solidFill>
                    <a:srgbClr val="EBDAA8"/>
                  </a:solidFill>
                  <a:latin typeface="Lustria Bold"/>
                </a:rPr>
                <a:t>Presentation Overview</a:t>
              </a:r>
            </a:p>
          </p:txBody>
        </p:sp>
      </p:grpSp>
      <p:sp>
        <p:nvSpPr>
          <p:cNvPr id="6" name="Freeform 6"/>
          <p:cNvSpPr/>
          <p:nvPr/>
        </p:nvSpPr>
        <p:spPr>
          <a:xfrm>
            <a:off x="-581660" y="1663399"/>
            <a:ext cx="8359916" cy="7594901"/>
          </a:xfrm>
          <a:custGeom>
            <a:avLst/>
            <a:gdLst/>
            <a:ahLst/>
            <a:cxnLst/>
            <a:rect l="l" t="t" r="r" b="b"/>
            <a:pathLst>
              <a:path w="8359916" h="7594901">
                <a:moveTo>
                  <a:pt x="0" y="0"/>
                </a:moveTo>
                <a:lnTo>
                  <a:pt x="8359916" y="0"/>
                </a:lnTo>
                <a:lnTo>
                  <a:pt x="8359916" y="7594901"/>
                </a:lnTo>
                <a:lnTo>
                  <a:pt x="0" y="7594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DAA8"/>
        </a:solidFill>
        <a:effectLst/>
      </p:bgPr>
    </p:bg>
    <p:spTree>
      <p:nvGrpSpPr>
        <p:cNvPr id="1" name=""/>
        <p:cNvGrpSpPr/>
        <p:nvPr/>
      </p:nvGrpSpPr>
      <p:grpSpPr>
        <a:xfrm>
          <a:off x="0" y="0"/>
          <a:ext cx="0" cy="0"/>
          <a:chOff x="0" y="0"/>
          <a:chExt cx="0" cy="0"/>
        </a:xfrm>
      </p:grpSpPr>
      <p:sp>
        <p:nvSpPr>
          <p:cNvPr id="2" name="Freeform 2"/>
          <p:cNvSpPr/>
          <p:nvPr/>
        </p:nvSpPr>
        <p:spPr>
          <a:xfrm>
            <a:off x="-198508" y="6902743"/>
            <a:ext cx="18685016" cy="2773459"/>
          </a:xfrm>
          <a:custGeom>
            <a:avLst/>
            <a:gdLst/>
            <a:ahLst/>
            <a:cxnLst/>
            <a:rect l="l" t="t" r="r" b="b"/>
            <a:pathLst>
              <a:path w="18685016" h="2773459">
                <a:moveTo>
                  <a:pt x="0" y="0"/>
                </a:moveTo>
                <a:lnTo>
                  <a:pt x="18685016" y="0"/>
                </a:lnTo>
                <a:lnTo>
                  <a:pt x="18685016" y="2773459"/>
                </a:lnTo>
                <a:lnTo>
                  <a:pt x="0" y="2773459"/>
                </a:lnTo>
                <a:lnTo>
                  <a:pt x="0" y="0"/>
                </a:lnTo>
                <a:close/>
              </a:path>
            </a:pathLst>
          </a:custGeom>
          <a:blipFill>
            <a:blip r:embed="rId3">
              <a:alphaModFix amt="70000"/>
            </a:blip>
            <a:stretch>
              <a:fillRect t="-174850" b="-174850"/>
            </a:stretch>
          </a:blipFill>
        </p:spPr>
        <p:txBody>
          <a:bodyPr/>
          <a:lstStyle/>
          <a:p>
            <a:endParaRPr lang="en-GB"/>
          </a:p>
        </p:txBody>
      </p:sp>
      <p:sp>
        <p:nvSpPr>
          <p:cNvPr id="3" name="TextBox 3"/>
          <p:cNvSpPr txBox="1"/>
          <p:nvPr/>
        </p:nvSpPr>
        <p:spPr>
          <a:xfrm>
            <a:off x="6509492" y="1316592"/>
            <a:ext cx="11543413" cy="5176520"/>
          </a:xfrm>
          <a:prstGeom prst="rect">
            <a:avLst/>
          </a:prstGeom>
        </p:spPr>
        <p:txBody>
          <a:bodyPr lIns="0" tIns="0" rIns="0" bIns="0" rtlCol="0" anchor="t">
            <a:spAutoFit/>
          </a:bodyPr>
          <a:lstStyle/>
          <a:p>
            <a:pPr algn="l">
              <a:lnSpc>
                <a:spcPts val="4600"/>
              </a:lnSpc>
            </a:pPr>
            <a:endParaRPr dirty="0"/>
          </a:p>
          <a:p>
            <a:pPr algn="just">
              <a:lnSpc>
                <a:spcPts val="4600"/>
              </a:lnSpc>
            </a:pPr>
            <a:endParaRPr dirty="0"/>
          </a:p>
          <a:p>
            <a:pPr marL="496571" lvl="1" indent="-248285" algn="just">
              <a:lnSpc>
                <a:spcPts val="4600"/>
              </a:lnSpc>
              <a:buFont typeface="Arial"/>
              <a:buChar char="•"/>
            </a:pPr>
            <a:r>
              <a:rPr lang="en-US" sz="2300" dirty="0">
                <a:solidFill>
                  <a:srgbClr val="262920"/>
                </a:solidFill>
                <a:latin typeface="Open Sans Light"/>
              </a:rPr>
              <a:t>In today's competitive wine market, understanding what makes a wine successful is crucial for winemakers and wine enthusiasts alike.</a:t>
            </a:r>
          </a:p>
          <a:p>
            <a:pPr algn="just">
              <a:lnSpc>
                <a:spcPts val="4600"/>
              </a:lnSpc>
            </a:pPr>
            <a:endParaRPr lang="en-US" sz="2300" dirty="0">
              <a:solidFill>
                <a:srgbClr val="262920"/>
              </a:solidFill>
              <a:latin typeface="Open Sans Light"/>
            </a:endParaRPr>
          </a:p>
          <a:p>
            <a:pPr marL="496571" lvl="1" indent="-248285" algn="just">
              <a:lnSpc>
                <a:spcPts val="4600"/>
              </a:lnSpc>
              <a:buFont typeface="Arial"/>
              <a:buChar char="•"/>
            </a:pPr>
            <a:r>
              <a:rPr lang="en-US" sz="2300" dirty="0">
                <a:solidFill>
                  <a:srgbClr val="262920"/>
                </a:solidFill>
                <a:latin typeface="Open Sans Light"/>
              </a:rPr>
              <a:t>Portugal boasts a rich tradition of winemaking dating back centuries.</a:t>
            </a:r>
          </a:p>
          <a:p>
            <a:pPr algn="just">
              <a:lnSpc>
                <a:spcPts val="4600"/>
              </a:lnSpc>
            </a:pPr>
            <a:endParaRPr lang="en-US" sz="2300" dirty="0">
              <a:solidFill>
                <a:srgbClr val="262920"/>
              </a:solidFill>
              <a:latin typeface="Open Sans Light"/>
            </a:endParaRPr>
          </a:p>
          <a:p>
            <a:pPr marL="496571" lvl="1" indent="-248285" algn="just">
              <a:lnSpc>
                <a:spcPts val="4600"/>
              </a:lnSpc>
              <a:buFont typeface="Arial"/>
              <a:buChar char="•"/>
            </a:pPr>
            <a:r>
              <a:rPr lang="en-US" sz="2300" dirty="0">
                <a:solidFill>
                  <a:srgbClr val="262920"/>
                </a:solidFill>
                <a:latin typeface="Open Sans Light"/>
              </a:rPr>
              <a:t>Unique terroirs in Portugal result in a wide variety of wine styles.</a:t>
            </a:r>
          </a:p>
          <a:p>
            <a:pPr algn="just">
              <a:lnSpc>
                <a:spcPts val="4600"/>
              </a:lnSpc>
            </a:pPr>
            <a:endParaRPr lang="en-US" sz="2300" dirty="0">
              <a:solidFill>
                <a:srgbClr val="262920"/>
              </a:solidFill>
              <a:latin typeface="Open Sans Light"/>
            </a:endParaRPr>
          </a:p>
        </p:txBody>
      </p:sp>
      <p:grpSp>
        <p:nvGrpSpPr>
          <p:cNvPr id="4" name="Group 4"/>
          <p:cNvGrpSpPr/>
          <p:nvPr/>
        </p:nvGrpSpPr>
        <p:grpSpPr>
          <a:xfrm>
            <a:off x="1028700" y="765078"/>
            <a:ext cx="5292932" cy="1464977"/>
            <a:chOff x="0" y="0"/>
            <a:chExt cx="7057243" cy="1953303"/>
          </a:xfrm>
        </p:grpSpPr>
        <p:sp>
          <p:nvSpPr>
            <p:cNvPr id="5" name="TextBox 5"/>
            <p:cNvSpPr txBox="1"/>
            <p:nvPr/>
          </p:nvSpPr>
          <p:spPr>
            <a:xfrm>
              <a:off x="0" y="-85725"/>
              <a:ext cx="6866994" cy="996185"/>
            </a:xfrm>
            <a:prstGeom prst="rect">
              <a:avLst/>
            </a:prstGeom>
          </p:spPr>
          <p:txBody>
            <a:bodyPr lIns="0" tIns="0" rIns="0" bIns="0" rtlCol="0" anchor="t">
              <a:spAutoFit/>
            </a:bodyPr>
            <a:lstStyle/>
            <a:p>
              <a:pPr algn="l">
                <a:lnSpc>
                  <a:spcPts val="6299"/>
                </a:lnSpc>
              </a:pPr>
              <a:r>
                <a:rPr lang="en-US" sz="4500">
                  <a:solidFill>
                    <a:srgbClr val="262920"/>
                  </a:solidFill>
                  <a:latin typeface="Lustria Bold"/>
                </a:rPr>
                <a:t>Introduction</a:t>
              </a:r>
            </a:p>
          </p:txBody>
        </p:sp>
        <p:sp>
          <p:nvSpPr>
            <p:cNvPr id="6" name="TextBox 6"/>
            <p:cNvSpPr txBox="1"/>
            <p:nvPr/>
          </p:nvSpPr>
          <p:spPr>
            <a:xfrm>
              <a:off x="22267" y="1306821"/>
              <a:ext cx="7034976" cy="646482"/>
            </a:xfrm>
            <a:prstGeom prst="rect">
              <a:avLst/>
            </a:prstGeom>
          </p:spPr>
          <p:txBody>
            <a:bodyPr lIns="0" tIns="0" rIns="0" bIns="0" rtlCol="0" anchor="t">
              <a:spAutoFit/>
            </a:bodyPr>
            <a:lstStyle/>
            <a:p>
              <a:pPr algn="l">
                <a:lnSpc>
                  <a:spcPts val="3840"/>
                </a:lnSpc>
              </a:pPr>
              <a:r>
                <a:rPr lang="en-US" sz="3200">
                  <a:solidFill>
                    <a:srgbClr val="A18F63"/>
                  </a:solidFill>
                  <a:latin typeface="Lustria Bold"/>
                </a:rPr>
                <a:t>ABOUT THE WINE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Freeform 2"/>
          <p:cNvSpPr/>
          <p:nvPr/>
        </p:nvSpPr>
        <p:spPr>
          <a:xfrm>
            <a:off x="-228600" y="765078"/>
            <a:ext cx="8588516" cy="8755159"/>
          </a:xfrm>
          <a:custGeom>
            <a:avLst/>
            <a:gdLst/>
            <a:ahLst/>
            <a:cxnLst/>
            <a:rect l="l" t="t" r="r" b="b"/>
            <a:pathLst>
              <a:path w="8588516" h="8755159">
                <a:moveTo>
                  <a:pt x="0" y="0"/>
                </a:moveTo>
                <a:lnTo>
                  <a:pt x="8588516" y="0"/>
                </a:lnTo>
                <a:lnTo>
                  <a:pt x="8588516" y="8755159"/>
                </a:lnTo>
                <a:lnTo>
                  <a:pt x="0" y="8755159"/>
                </a:lnTo>
                <a:lnTo>
                  <a:pt x="0" y="0"/>
                </a:lnTo>
                <a:close/>
              </a:path>
            </a:pathLst>
          </a:custGeom>
          <a:blipFill>
            <a:blip r:embed="rId3"/>
            <a:stretch>
              <a:fillRect l="-26359" r="-26359"/>
            </a:stretch>
          </a:blipFill>
        </p:spPr>
        <p:txBody>
          <a:bodyPr/>
          <a:lstStyle/>
          <a:p>
            <a:endParaRPr lang="en-GB"/>
          </a:p>
        </p:txBody>
      </p:sp>
      <p:sp>
        <p:nvSpPr>
          <p:cNvPr id="3" name="AutoShape 3"/>
          <p:cNvSpPr/>
          <p:nvPr/>
        </p:nvSpPr>
        <p:spPr>
          <a:xfrm>
            <a:off x="8725355" y="765078"/>
            <a:ext cx="10118002" cy="8770043"/>
          </a:xfrm>
          <a:prstGeom prst="rect">
            <a:avLst/>
          </a:prstGeom>
          <a:solidFill>
            <a:srgbClr val="EBDAA8"/>
          </a:solidFill>
        </p:spPr>
        <p:txBody>
          <a:bodyPr/>
          <a:lstStyle/>
          <a:p>
            <a:endParaRPr lang="en-GB"/>
          </a:p>
        </p:txBody>
      </p:sp>
      <p:sp>
        <p:nvSpPr>
          <p:cNvPr id="4" name="AutoShape 4"/>
          <p:cNvSpPr/>
          <p:nvPr/>
        </p:nvSpPr>
        <p:spPr>
          <a:xfrm>
            <a:off x="9276558" y="3135797"/>
            <a:ext cx="9409836" cy="67046"/>
          </a:xfrm>
          <a:prstGeom prst="rect">
            <a:avLst/>
          </a:prstGeom>
          <a:solidFill>
            <a:srgbClr val="A18F63"/>
          </a:solidFill>
        </p:spPr>
        <p:txBody>
          <a:bodyPr/>
          <a:lstStyle/>
          <a:p>
            <a:endParaRPr lang="en-GB"/>
          </a:p>
        </p:txBody>
      </p:sp>
      <p:sp>
        <p:nvSpPr>
          <p:cNvPr id="5" name="TextBox 5"/>
          <p:cNvSpPr txBox="1"/>
          <p:nvPr/>
        </p:nvSpPr>
        <p:spPr>
          <a:xfrm>
            <a:off x="9276558" y="2804765"/>
            <a:ext cx="8509628" cy="7064819"/>
          </a:xfrm>
          <a:prstGeom prst="rect">
            <a:avLst/>
          </a:prstGeom>
        </p:spPr>
        <p:txBody>
          <a:bodyPr lIns="0" tIns="0" rIns="0" bIns="0" rtlCol="0" anchor="t">
            <a:spAutoFit/>
          </a:bodyPr>
          <a:lstStyle/>
          <a:p>
            <a:pPr algn="l">
              <a:lnSpc>
                <a:spcPts val="3170"/>
              </a:lnSpc>
            </a:pPr>
            <a:endParaRPr dirty="0"/>
          </a:p>
          <a:p>
            <a:pPr marL="488970" lvl="1" indent="-244485" algn="l">
              <a:lnSpc>
                <a:spcPct val="150000"/>
              </a:lnSpc>
              <a:buFont typeface="Arial"/>
              <a:buChar char="•"/>
            </a:pPr>
            <a:r>
              <a:rPr lang="en-US" sz="2264" dirty="0">
                <a:solidFill>
                  <a:srgbClr val="262920"/>
                </a:solidFill>
                <a:latin typeface="Open Sans Light"/>
              </a:rPr>
              <a:t>Winemakers face the challenge of predicting the potential rating of a wine before production to make informed decisions.</a:t>
            </a:r>
          </a:p>
          <a:p>
            <a:pPr marL="244485" lvl="1" algn="l">
              <a:lnSpc>
                <a:spcPct val="150000"/>
              </a:lnSpc>
            </a:pPr>
            <a:endParaRPr lang="en-US" sz="2264" dirty="0">
              <a:solidFill>
                <a:srgbClr val="262920"/>
              </a:solidFill>
              <a:latin typeface="Open Sans Light"/>
            </a:endParaRPr>
          </a:p>
          <a:p>
            <a:pPr marL="488970" lvl="1" indent="-244485" algn="l">
              <a:lnSpc>
                <a:spcPct val="150000"/>
              </a:lnSpc>
              <a:buFont typeface="Arial"/>
              <a:buChar char="•"/>
            </a:pPr>
            <a:r>
              <a:rPr lang="en-US" sz="2264" dirty="0">
                <a:solidFill>
                  <a:srgbClr val="262920"/>
                </a:solidFill>
                <a:latin typeface="Open Sans Light"/>
              </a:rPr>
              <a:t>Accurate wine rating predictions have implications, such as:.</a:t>
            </a:r>
          </a:p>
          <a:p>
            <a:pPr marL="1466911" lvl="3" indent="-366728" algn="l">
              <a:lnSpc>
                <a:spcPct val="150000"/>
              </a:lnSpc>
              <a:buFont typeface="Arial"/>
              <a:buChar char="￭"/>
            </a:pPr>
            <a:r>
              <a:rPr lang="en-US" sz="2264" dirty="0">
                <a:solidFill>
                  <a:srgbClr val="262920"/>
                </a:solidFill>
                <a:latin typeface="Open Sans Light"/>
              </a:rPr>
              <a:t>Improved market positioning by aligning wine characteristics with consumer preferences.</a:t>
            </a:r>
          </a:p>
          <a:p>
            <a:pPr marL="1466911" lvl="3" indent="-366728" algn="l">
              <a:lnSpc>
                <a:spcPct val="150000"/>
              </a:lnSpc>
              <a:buFont typeface="Arial"/>
              <a:buChar char="￭"/>
            </a:pPr>
            <a:r>
              <a:rPr lang="en-US" sz="2264" dirty="0">
                <a:solidFill>
                  <a:srgbClr val="262920"/>
                </a:solidFill>
                <a:latin typeface="Open Sans Light"/>
              </a:rPr>
              <a:t>Enhanced consumer experiences as they discover wines tailored to their tastes.</a:t>
            </a:r>
          </a:p>
          <a:p>
            <a:pPr marL="1100183" lvl="3" algn="l">
              <a:lnSpc>
                <a:spcPct val="150000"/>
              </a:lnSpc>
            </a:pPr>
            <a:endParaRPr lang="en-US" sz="2264" dirty="0">
              <a:solidFill>
                <a:srgbClr val="262920"/>
              </a:solidFill>
              <a:latin typeface="Open Sans Light"/>
            </a:endParaRPr>
          </a:p>
          <a:p>
            <a:pPr marL="488970" lvl="1" indent="-244485" algn="l">
              <a:lnSpc>
                <a:spcPct val="150000"/>
              </a:lnSpc>
              <a:buFont typeface="Arial"/>
              <a:buChar char="•"/>
            </a:pPr>
            <a:r>
              <a:rPr lang="en-US" sz="2264" dirty="0">
                <a:solidFill>
                  <a:srgbClr val="262920"/>
                </a:solidFill>
                <a:latin typeface="Open Sans Light"/>
              </a:rPr>
              <a:t>Solving this problem can elevate the entire winemaking and wine appreciation experience</a:t>
            </a:r>
          </a:p>
          <a:p>
            <a:pPr algn="l">
              <a:lnSpc>
                <a:spcPts val="3220"/>
              </a:lnSpc>
            </a:pPr>
            <a:endParaRPr lang="en-US" sz="2264" dirty="0">
              <a:solidFill>
                <a:srgbClr val="262920"/>
              </a:solidFill>
              <a:latin typeface="Open Sans Light"/>
            </a:endParaRPr>
          </a:p>
        </p:txBody>
      </p:sp>
      <p:sp>
        <p:nvSpPr>
          <p:cNvPr id="6" name="TextBox 6"/>
          <p:cNvSpPr txBox="1"/>
          <p:nvPr/>
        </p:nvSpPr>
        <p:spPr>
          <a:xfrm>
            <a:off x="9276558" y="1278422"/>
            <a:ext cx="7479742" cy="771525"/>
          </a:xfrm>
          <a:prstGeom prst="rect">
            <a:avLst/>
          </a:prstGeom>
        </p:spPr>
        <p:txBody>
          <a:bodyPr lIns="0" tIns="0" rIns="0" bIns="0" rtlCol="0" anchor="t">
            <a:spAutoFit/>
          </a:bodyPr>
          <a:lstStyle/>
          <a:p>
            <a:pPr algn="l">
              <a:lnSpc>
                <a:spcPts val="6299"/>
              </a:lnSpc>
            </a:pPr>
            <a:r>
              <a:rPr lang="en-US" sz="4500">
                <a:solidFill>
                  <a:srgbClr val="262920"/>
                </a:solidFill>
                <a:latin typeface="Lustria Bold"/>
              </a:rPr>
              <a:t>Introduction</a:t>
            </a:r>
          </a:p>
        </p:txBody>
      </p:sp>
      <p:sp>
        <p:nvSpPr>
          <p:cNvPr id="7" name="TextBox 7"/>
          <p:cNvSpPr txBox="1"/>
          <p:nvPr/>
        </p:nvSpPr>
        <p:spPr>
          <a:xfrm>
            <a:off x="9293259" y="2344263"/>
            <a:ext cx="7643000" cy="484861"/>
          </a:xfrm>
          <a:prstGeom prst="rect">
            <a:avLst/>
          </a:prstGeom>
        </p:spPr>
        <p:txBody>
          <a:bodyPr lIns="0" tIns="0" rIns="0" bIns="0" rtlCol="0" anchor="t">
            <a:spAutoFit/>
          </a:bodyPr>
          <a:lstStyle/>
          <a:p>
            <a:pPr algn="l">
              <a:lnSpc>
                <a:spcPts val="3840"/>
              </a:lnSpc>
            </a:pPr>
            <a:r>
              <a:rPr lang="en-US" sz="3200">
                <a:solidFill>
                  <a:srgbClr val="A18F63"/>
                </a:solidFill>
                <a:latin typeface="Lustria Bold"/>
              </a:rPr>
              <a:t>BUSINESS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Freeform 2"/>
          <p:cNvSpPr/>
          <p:nvPr/>
        </p:nvSpPr>
        <p:spPr>
          <a:xfrm>
            <a:off x="0" y="1708913"/>
            <a:ext cx="18288000" cy="6869174"/>
          </a:xfrm>
          <a:custGeom>
            <a:avLst/>
            <a:gdLst/>
            <a:ahLst/>
            <a:cxnLst/>
            <a:rect l="l" t="t" r="r" b="b"/>
            <a:pathLst>
              <a:path w="18288000" h="6869174">
                <a:moveTo>
                  <a:pt x="0" y="0"/>
                </a:moveTo>
                <a:lnTo>
                  <a:pt x="18288000" y="0"/>
                </a:lnTo>
                <a:lnTo>
                  <a:pt x="18288000" y="6869174"/>
                </a:lnTo>
                <a:lnTo>
                  <a:pt x="0" y="6869174"/>
                </a:lnTo>
                <a:lnTo>
                  <a:pt x="0" y="0"/>
                </a:lnTo>
                <a:close/>
              </a:path>
            </a:pathLst>
          </a:custGeom>
          <a:blipFill>
            <a:blip r:embed="rId2">
              <a:alphaModFix amt="16000"/>
            </a:blip>
            <a:stretch>
              <a:fillRect t="-23888" b="-53155"/>
            </a:stretch>
          </a:blipFill>
        </p:spPr>
        <p:txBody>
          <a:bodyPr/>
          <a:lstStyle/>
          <a:p>
            <a:endParaRPr lang="en-GB"/>
          </a:p>
        </p:txBody>
      </p:sp>
      <p:grpSp>
        <p:nvGrpSpPr>
          <p:cNvPr id="3" name="Group 3"/>
          <p:cNvGrpSpPr/>
          <p:nvPr/>
        </p:nvGrpSpPr>
        <p:grpSpPr>
          <a:xfrm>
            <a:off x="4379151" y="4194783"/>
            <a:ext cx="9529698" cy="1897433"/>
            <a:chOff x="0" y="0"/>
            <a:chExt cx="12706264" cy="2529911"/>
          </a:xfrm>
        </p:grpSpPr>
        <p:sp>
          <p:nvSpPr>
            <p:cNvPr id="4" name="TextBox 4"/>
            <p:cNvSpPr txBox="1"/>
            <p:nvPr/>
          </p:nvSpPr>
          <p:spPr>
            <a:xfrm>
              <a:off x="0" y="-85725"/>
              <a:ext cx="12706264" cy="1000125"/>
            </a:xfrm>
            <a:prstGeom prst="rect">
              <a:avLst/>
            </a:prstGeom>
          </p:spPr>
          <p:txBody>
            <a:bodyPr lIns="0" tIns="0" rIns="0" bIns="0" rtlCol="0" anchor="t">
              <a:spAutoFit/>
            </a:bodyPr>
            <a:lstStyle/>
            <a:p>
              <a:pPr algn="ctr">
                <a:lnSpc>
                  <a:spcPts val="6299"/>
                </a:lnSpc>
              </a:pPr>
              <a:r>
                <a:rPr lang="en-US" sz="4500">
                  <a:solidFill>
                    <a:srgbClr val="C1A480"/>
                  </a:solidFill>
                  <a:latin typeface="Lustria Bold"/>
                </a:rPr>
                <a:t>TECHNICAL DEVELOPMENTS</a:t>
              </a:r>
            </a:p>
          </p:txBody>
        </p:sp>
        <p:sp>
          <p:nvSpPr>
            <p:cNvPr id="5" name="TextBox 5"/>
            <p:cNvSpPr txBox="1"/>
            <p:nvPr/>
          </p:nvSpPr>
          <p:spPr>
            <a:xfrm>
              <a:off x="909927" y="1994435"/>
              <a:ext cx="10886409" cy="535476"/>
            </a:xfrm>
            <a:prstGeom prst="rect">
              <a:avLst/>
            </a:prstGeom>
          </p:spPr>
          <p:txBody>
            <a:bodyPr lIns="0" tIns="0" rIns="0" bIns="0" rtlCol="0" anchor="t">
              <a:spAutoFit/>
            </a:bodyPr>
            <a:lstStyle/>
            <a:p>
              <a:pPr algn="ctr">
                <a:lnSpc>
                  <a:spcPts val="3119"/>
                </a:lnSpc>
              </a:pPr>
              <a:endParaRPr/>
            </a:p>
          </p:txBody>
        </p:sp>
        <p:sp>
          <p:nvSpPr>
            <p:cNvPr id="6" name="AutoShape 6"/>
            <p:cNvSpPr/>
            <p:nvPr/>
          </p:nvSpPr>
          <p:spPr>
            <a:xfrm>
              <a:off x="79908" y="1466054"/>
              <a:ext cx="12546447" cy="89394"/>
            </a:xfrm>
            <a:prstGeom prst="rect">
              <a:avLst/>
            </a:prstGeom>
            <a:solidFill>
              <a:srgbClr val="A18F63"/>
            </a:solidFill>
          </p:spPr>
          <p:txBody>
            <a:bodyPr/>
            <a:lstStyle/>
            <a:p>
              <a:endParaRPr lang="en-GB"/>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AutoShape 2"/>
          <p:cNvSpPr/>
          <p:nvPr/>
        </p:nvSpPr>
        <p:spPr>
          <a:xfrm>
            <a:off x="-219910" y="9419762"/>
            <a:ext cx="18802364" cy="1147932"/>
          </a:xfrm>
          <a:prstGeom prst="rect">
            <a:avLst/>
          </a:prstGeom>
          <a:solidFill>
            <a:srgbClr val="A18F63"/>
          </a:solidFill>
        </p:spPr>
        <p:txBody>
          <a:bodyPr/>
          <a:lstStyle/>
          <a:p>
            <a:endParaRPr lang="en-GB"/>
          </a:p>
        </p:txBody>
      </p:sp>
      <p:sp>
        <p:nvSpPr>
          <p:cNvPr id="3" name="Freeform 3"/>
          <p:cNvSpPr/>
          <p:nvPr/>
        </p:nvSpPr>
        <p:spPr>
          <a:xfrm>
            <a:off x="5445844" y="3026282"/>
            <a:ext cx="1760433" cy="2347245"/>
          </a:xfrm>
          <a:custGeom>
            <a:avLst/>
            <a:gdLst/>
            <a:ahLst/>
            <a:cxnLst/>
            <a:rect l="l" t="t" r="r" b="b"/>
            <a:pathLst>
              <a:path w="1760433" h="2347245">
                <a:moveTo>
                  <a:pt x="0" y="0"/>
                </a:moveTo>
                <a:lnTo>
                  <a:pt x="1760433" y="0"/>
                </a:lnTo>
                <a:lnTo>
                  <a:pt x="1760433" y="2347245"/>
                </a:lnTo>
                <a:lnTo>
                  <a:pt x="0" y="2347245"/>
                </a:lnTo>
                <a:lnTo>
                  <a:pt x="0" y="0"/>
                </a:lnTo>
                <a:close/>
              </a:path>
            </a:pathLst>
          </a:custGeom>
          <a:blipFill>
            <a:blip r:embed="rId2"/>
            <a:stretch>
              <a:fillRect/>
            </a:stretch>
          </a:blipFill>
        </p:spPr>
        <p:txBody>
          <a:bodyPr/>
          <a:lstStyle/>
          <a:p>
            <a:endParaRPr lang="en-GB"/>
          </a:p>
        </p:txBody>
      </p:sp>
      <p:sp>
        <p:nvSpPr>
          <p:cNvPr id="5" name="TextBox 5"/>
          <p:cNvSpPr txBox="1"/>
          <p:nvPr/>
        </p:nvSpPr>
        <p:spPr>
          <a:xfrm>
            <a:off x="5078000" y="881649"/>
            <a:ext cx="8132000" cy="681347"/>
          </a:xfrm>
          <a:prstGeom prst="rect">
            <a:avLst/>
          </a:prstGeom>
        </p:spPr>
        <p:txBody>
          <a:bodyPr lIns="0" tIns="0" rIns="0" bIns="0" rtlCol="0" anchor="t">
            <a:spAutoFit/>
          </a:bodyPr>
          <a:lstStyle/>
          <a:p>
            <a:pPr algn="ctr">
              <a:lnSpc>
                <a:spcPts val="5600"/>
              </a:lnSpc>
            </a:pPr>
            <a:r>
              <a:rPr lang="en-US" sz="4000">
                <a:solidFill>
                  <a:srgbClr val="EBDAA8"/>
                </a:solidFill>
                <a:latin typeface="Lustria Bold"/>
              </a:rPr>
              <a:t>DATA SOURCES</a:t>
            </a:r>
          </a:p>
        </p:txBody>
      </p:sp>
      <p:grpSp>
        <p:nvGrpSpPr>
          <p:cNvPr id="6" name="Group 6"/>
          <p:cNvGrpSpPr/>
          <p:nvPr/>
        </p:nvGrpSpPr>
        <p:grpSpPr>
          <a:xfrm>
            <a:off x="4515387" y="5928178"/>
            <a:ext cx="3621347" cy="1332540"/>
            <a:chOff x="0" y="0"/>
            <a:chExt cx="4828462" cy="1776720"/>
          </a:xfrm>
        </p:grpSpPr>
        <p:sp>
          <p:nvSpPr>
            <p:cNvPr id="7" name="TextBox 7"/>
            <p:cNvSpPr txBox="1"/>
            <p:nvPr/>
          </p:nvSpPr>
          <p:spPr>
            <a:xfrm>
              <a:off x="22652" y="783138"/>
              <a:ext cx="4788012" cy="993581"/>
            </a:xfrm>
            <a:prstGeom prst="rect">
              <a:avLst/>
            </a:prstGeom>
          </p:spPr>
          <p:txBody>
            <a:bodyPr lIns="0" tIns="0" rIns="0" bIns="0" rtlCol="0" anchor="t">
              <a:spAutoFit/>
            </a:bodyPr>
            <a:lstStyle/>
            <a:p>
              <a:pPr algn="ctr">
                <a:lnSpc>
                  <a:spcPts val="3079"/>
                </a:lnSpc>
              </a:pPr>
              <a:r>
                <a:rPr lang="en-US" sz="2200">
                  <a:solidFill>
                    <a:srgbClr val="EBDAA8"/>
                  </a:solidFill>
                  <a:latin typeface="Open Sans Light"/>
                </a:rPr>
                <a:t>Get the list of wines and its charactristics</a:t>
              </a:r>
            </a:p>
          </p:txBody>
        </p:sp>
        <p:sp>
          <p:nvSpPr>
            <p:cNvPr id="8" name="TextBox 8"/>
            <p:cNvSpPr txBox="1"/>
            <p:nvPr/>
          </p:nvSpPr>
          <p:spPr>
            <a:xfrm>
              <a:off x="0" y="-57150"/>
              <a:ext cx="4828462" cy="582707"/>
            </a:xfrm>
            <a:prstGeom prst="rect">
              <a:avLst/>
            </a:prstGeom>
          </p:spPr>
          <p:txBody>
            <a:bodyPr lIns="0" tIns="0" rIns="0" bIns="0" rtlCol="0" anchor="t">
              <a:spAutoFit/>
            </a:bodyPr>
            <a:lstStyle/>
            <a:p>
              <a:pPr algn="ctr">
                <a:lnSpc>
                  <a:spcPts val="3639"/>
                </a:lnSpc>
              </a:pPr>
              <a:r>
                <a:rPr lang="en-US" sz="2599">
                  <a:solidFill>
                    <a:srgbClr val="EBDAA8"/>
                  </a:solidFill>
                  <a:latin typeface="Open Sans Light"/>
                </a:rPr>
                <a:t>VIVINO.COM</a:t>
              </a:r>
            </a:p>
          </p:txBody>
        </p:sp>
      </p:grpSp>
      <p:grpSp>
        <p:nvGrpSpPr>
          <p:cNvPr id="9" name="Group 9"/>
          <p:cNvGrpSpPr/>
          <p:nvPr/>
        </p:nvGrpSpPr>
        <p:grpSpPr>
          <a:xfrm>
            <a:off x="10059583" y="5928178"/>
            <a:ext cx="3627162" cy="1332540"/>
            <a:chOff x="0" y="0"/>
            <a:chExt cx="4836216" cy="1776720"/>
          </a:xfrm>
        </p:grpSpPr>
        <p:sp>
          <p:nvSpPr>
            <p:cNvPr id="10" name="TextBox 10"/>
            <p:cNvSpPr txBox="1"/>
            <p:nvPr/>
          </p:nvSpPr>
          <p:spPr>
            <a:xfrm>
              <a:off x="12607" y="783138"/>
              <a:ext cx="4823609" cy="993581"/>
            </a:xfrm>
            <a:prstGeom prst="rect">
              <a:avLst/>
            </a:prstGeom>
          </p:spPr>
          <p:txBody>
            <a:bodyPr lIns="0" tIns="0" rIns="0" bIns="0" rtlCol="0" anchor="t">
              <a:spAutoFit/>
            </a:bodyPr>
            <a:lstStyle/>
            <a:p>
              <a:pPr algn="ctr">
                <a:lnSpc>
                  <a:spcPts val="3079"/>
                </a:lnSpc>
              </a:pPr>
              <a:r>
                <a:rPr lang="en-US" sz="2199">
                  <a:solidFill>
                    <a:srgbClr val="EBDAA8"/>
                  </a:solidFill>
                  <a:latin typeface="Open Sans Light"/>
                </a:rPr>
                <a:t>Get Temperature and Precipitation data</a:t>
              </a:r>
            </a:p>
          </p:txBody>
        </p:sp>
        <p:sp>
          <p:nvSpPr>
            <p:cNvPr id="11" name="TextBox 11"/>
            <p:cNvSpPr txBox="1"/>
            <p:nvPr/>
          </p:nvSpPr>
          <p:spPr>
            <a:xfrm>
              <a:off x="0" y="-57150"/>
              <a:ext cx="4836216" cy="582707"/>
            </a:xfrm>
            <a:prstGeom prst="rect">
              <a:avLst/>
            </a:prstGeom>
          </p:spPr>
          <p:txBody>
            <a:bodyPr lIns="0" tIns="0" rIns="0" bIns="0" rtlCol="0" anchor="t">
              <a:spAutoFit/>
            </a:bodyPr>
            <a:lstStyle/>
            <a:p>
              <a:pPr algn="ctr">
                <a:lnSpc>
                  <a:spcPts val="3639"/>
                </a:lnSpc>
              </a:pPr>
              <a:r>
                <a:rPr lang="en-US" sz="2599" cap="all" dirty="0">
                  <a:solidFill>
                    <a:srgbClr val="EBDAA8"/>
                  </a:solidFill>
                  <a:latin typeface="Open Sans Light"/>
                </a:rPr>
                <a:t>pordata.pt</a:t>
              </a:r>
            </a:p>
          </p:txBody>
        </p:sp>
      </p:grpSp>
      <p:pic>
        <p:nvPicPr>
          <p:cNvPr id="13" name="Picture 12">
            <a:extLst>
              <a:ext uri="{FF2B5EF4-FFF2-40B4-BE49-F238E27FC236}">
                <a16:creationId xmlns:a16="http://schemas.microsoft.com/office/drawing/2014/main" id="{88D13F72-C119-F00D-CA4D-93E17617333C}"/>
              </a:ext>
            </a:extLst>
          </p:cNvPr>
          <p:cNvPicPr>
            <a:picLocks noChangeAspect="1"/>
          </p:cNvPicPr>
          <p:nvPr/>
        </p:nvPicPr>
        <p:blipFill>
          <a:blip r:embed="rId3"/>
          <a:stretch>
            <a:fillRect/>
          </a:stretch>
        </p:blipFill>
        <p:spPr>
          <a:xfrm>
            <a:off x="9617628" y="3671064"/>
            <a:ext cx="4511072" cy="10576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AutoShape 2"/>
          <p:cNvSpPr/>
          <p:nvPr/>
        </p:nvSpPr>
        <p:spPr>
          <a:xfrm>
            <a:off x="-299304" y="-311615"/>
            <a:ext cx="8687883" cy="10995225"/>
          </a:xfrm>
          <a:prstGeom prst="rect">
            <a:avLst/>
          </a:prstGeom>
          <a:solidFill>
            <a:srgbClr val="A18F63"/>
          </a:solidFill>
        </p:spPr>
        <p:txBody>
          <a:bodyPr/>
          <a:lstStyle/>
          <a:p>
            <a:endParaRPr lang="en-GB"/>
          </a:p>
        </p:txBody>
      </p:sp>
      <p:sp>
        <p:nvSpPr>
          <p:cNvPr id="3" name="TextBox 3"/>
          <p:cNvSpPr txBox="1"/>
          <p:nvPr/>
        </p:nvSpPr>
        <p:spPr>
          <a:xfrm>
            <a:off x="9214825" y="755553"/>
            <a:ext cx="6970778" cy="400050"/>
          </a:xfrm>
          <a:prstGeom prst="rect">
            <a:avLst/>
          </a:prstGeom>
        </p:spPr>
        <p:txBody>
          <a:bodyPr lIns="0" tIns="0" rIns="0" bIns="0" rtlCol="0" anchor="t">
            <a:spAutoFit/>
          </a:bodyPr>
          <a:lstStyle/>
          <a:p>
            <a:pPr algn="l">
              <a:lnSpc>
                <a:spcPts val="3120"/>
              </a:lnSpc>
            </a:pPr>
            <a:r>
              <a:rPr lang="en-US" sz="2600">
                <a:solidFill>
                  <a:srgbClr val="EBDAA8"/>
                </a:solidFill>
                <a:latin typeface="Open Sans Light"/>
              </a:rPr>
              <a:t>VIVINO.COM - USING </a:t>
            </a:r>
            <a:r>
              <a:rPr lang="en-US" sz="2600">
                <a:solidFill>
                  <a:srgbClr val="EBDAA8"/>
                </a:solidFill>
                <a:latin typeface="Open Sans Light Bold"/>
              </a:rPr>
              <a:t>SELENIUM</a:t>
            </a:r>
          </a:p>
        </p:txBody>
      </p:sp>
      <p:sp>
        <p:nvSpPr>
          <p:cNvPr id="4" name="TextBox 4"/>
          <p:cNvSpPr txBox="1"/>
          <p:nvPr/>
        </p:nvSpPr>
        <p:spPr>
          <a:xfrm>
            <a:off x="9214825" y="1152672"/>
            <a:ext cx="8421475" cy="5308376"/>
          </a:xfrm>
          <a:prstGeom prst="rect">
            <a:avLst/>
          </a:prstGeom>
        </p:spPr>
        <p:txBody>
          <a:bodyPr lIns="0" tIns="0" rIns="0" bIns="0" rtlCol="0" anchor="t">
            <a:spAutoFit/>
          </a:bodyPr>
          <a:lstStyle/>
          <a:p>
            <a:pPr algn="just">
              <a:lnSpc>
                <a:spcPts val="3220"/>
              </a:lnSpc>
            </a:pPr>
            <a:endParaRPr dirty="0"/>
          </a:p>
          <a:p>
            <a:pPr marL="496571" lvl="1" indent="-248285" algn="just">
              <a:lnSpc>
                <a:spcPts val="3220"/>
              </a:lnSpc>
              <a:buFont typeface="Arial"/>
              <a:buChar char="•"/>
            </a:pPr>
            <a:r>
              <a:rPr lang="en-US" sz="2300" dirty="0">
                <a:solidFill>
                  <a:srgbClr val="EBDAA8"/>
                </a:solidFill>
                <a:latin typeface="Open Sans Light"/>
              </a:rPr>
              <a:t>Filter the wine search for each wine type: Red, White, Sparkling, Rosé, Dessert and Fortified (one at the time);</a:t>
            </a:r>
          </a:p>
          <a:p>
            <a:pPr algn="just">
              <a:lnSpc>
                <a:spcPts val="3220"/>
              </a:lnSpc>
            </a:pPr>
            <a:endParaRPr lang="en-US" sz="2300" dirty="0">
              <a:solidFill>
                <a:srgbClr val="EBDAA8"/>
              </a:solidFill>
              <a:latin typeface="Open Sans Light"/>
            </a:endParaRPr>
          </a:p>
          <a:p>
            <a:pPr marL="496571" lvl="1" indent="-248285" algn="just">
              <a:lnSpc>
                <a:spcPts val="3220"/>
              </a:lnSpc>
              <a:buFont typeface="Arial"/>
              <a:buChar char="•"/>
            </a:pPr>
            <a:r>
              <a:rPr lang="en-US" sz="2300" dirty="0">
                <a:solidFill>
                  <a:srgbClr val="EBDAA8"/>
                </a:solidFill>
                <a:latin typeface="Open Sans Light"/>
              </a:rPr>
              <a:t> From each card loaded on the page, get a </a:t>
            </a:r>
            <a:r>
              <a:rPr lang="en-US" sz="2300" dirty="0" err="1">
                <a:solidFill>
                  <a:srgbClr val="EBDAA8"/>
                </a:solidFill>
                <a:latin typeface="Open Sans Light"/>
              </a:rPr>
              <a:t>dataframe</a:t>
            </a:r>
            <a:r>
              <a:rPr lang="en-US" sz="2300" dirty="0">
                <a:solidFill>
                  <a:srgbClr val="EBDAA8"/>
                </a:solidFill>
                <a:latin typeface="Open Sans Light"/>
              </a:rPr>
              <a:t> with Wine Type, Wine Link, Wine Name, Winery, Wine ID and Year;</a:t>
            </a:r>
          </a:p>
          <a:p>
            <a:pPr marL="248286" lvl="1" algn="just">
              <a:lnSpc>
                <a:spcPts val="3220"/>
              </a:lnSpc>
            </a:pPr>
            <a:endParaRPr lang="en-US" sz="2300" dirty="0">
              <a:solidFill>
                <a:srgbClr val="EBDAA8"/>
              </a:solidFill>
              <a:latin typeface="Open Sans Light"/>
            </a:endParaRPr>
          </a:p>
          <a:p>
            <a:pPr marL="496571" lvl="1" indent="-248285" algn="just">
              <a:lnSpc>
                <a:spcPts val="3220"/>
              </a:lnSpc>
              <a:buFont typeface="Arial"/>
              <a:buChar char="•"/>
            </a:pPr>
            <a:r>
              <a:rPr lang="en-US" sz="2300" dirty="0">
                <a:solidFill>
                  <a:srgbClr val="EBDAA8"/>
                </a:solidFill>
                <a:latin typeface="Open Sans Light"/>
              </a:rPr>
              <a:t> For each wine, get the information for each year (accept cookies and read info from popup windows);</a:t>
            </a:r>
          </a:p>
          <a:p>
            <a:pPr algn="just">
              <a:lnSpc>
                <a:spcPts val="3220"/>
              </a:lnSpc>
            </a:pPr>
            <a:endParaRPr lang="en-US" sz="2300" dirty="0">
              <a:solidFill>
                <a:srgbClr val="EBDAA8"/>
              </a:solidFill>
              <a:latin typeface="Open Sans Light"/>
            </a:endParaRPr>
          </a:p>
          <a:p>
            <a:pPr marL="496571" lvl="1" indent="-248285" algn="just">
              <a:lnSpc>
                <a:spcPts val="3220"/>
              </a:lnSpc>
              <a:buFont typeface="Arial"/>
              <a:buChar char="•"/>
            </a:pPr>
            <a:r>
              <a:rPr lang="en-US" sz="2300" dirty="0">
                <a:solidFill>
                  <a:srgbClr val="EBDAA8"/>
                </a:solidFill>
                <a:latin typeface="Open Sans Light"/>
              </a:rPr>
              <a:t> For each wine get wine characteristics (Grapes, Region, Wine Style, Alcohol Content, Ratings, Average Rating, price and Allergens).</a:t>
            </a:r>
          </a:p>
        </p:txBody>
      </p:sp>
      <p:sp>
        <p:nvSpPr>
          <p:cNvPr id="5" name="Freeform 5"/>
          <p:cNvSpPr/>
          <p:nvPr/>
        </p:nvSpPr>
        <p:spPr>
          <a:xfrm>
            <a:off x="801617" y="765078"/>
            <a:ext cx="6759716" cy="8755159"/>
          </a:xfrm>
          <a:custGeom>
            <a:avLst/>
            <a:gdLst/>
            <a:ahLst/>
            <a:cxnLst/>
            <a:rect l="l" t="t" r="r" b="b"/>
            <a:pathLst>
              <a:path w="6759716" h="8755159">
                <a:moveTo>
                  <a:pt x="0" y="0"/>
                </a:moveTo>
                <a:lnTo>
                  <a:pt x="6759716" y="0"/>
                </a:lnTo>
                <a:lnTo>
                  <a:pt x="6759716" y="8755159"/>
                </a:lnTo>
                <a:lnTo>
                  <a:pt x="0" y="8755159"/>
                </a:lnTo>
                <a:lnTo>
                  <a:pt x="0" y="0"/>
                </a:lnTo>
                <a:close/>
              </a:path>
            </a:pathLst>
          </a:custGeom>
          <a:blipFill>
            <a:blip r:embed="rId3"/>
            <a:stretch>
              <a:fillRect t="-7833" b="-7833"/>
            </a:stretch>
          </a:blipFill>
        </p:spPr>
        <p:txBody>
          <a:bodyPr/>
          <a:lstStyle/>
          <a:p>
            <a:endParaRPr lang="en-GB"/>
          </a:p>
        </p:txBody>
      </p:sp>
      <p:sp>
        <p:nvSpPr>
          <p:cNvPr id="6" name="TextBox 6"/>
          <p:cNvSpPr txBox="1"/>
          <p:nvPr/>
        </p:nvSpPr>
        <p:spPr>
          <a:xfrm>
            <a:off x="9214825" y="7340915"/>
            <a:ext cx="6970778" cy="400050"/>
          </a:xfrm>
          <a:prstGeom prst="rect">
            <a:avLst/>
          </a:prstGeom>
        </p:spPr>
        <p:txBody>
          <a:bodyPr lIns="0" tIns="0" rIns="0" bIns="0" rtlCol="0" anchor="t">
            <a:spAutoFit/>
          </a:bodyPr>
          <a:lstStyle/>
          <a:p>
            <a:pPr algn="l">
              <a:lnSpc>
                <a:spcPts val="3120"/>
              </a:lnSpc>
            </a:pPr>
            <a:r>
              <a:rPr lang="en-US" sz="2600" cap="all" dirty="0">
                <a:solidFill>
                  <a:srgbClr val="EBDAA8"/>
                </a:solidFill>
                <a:latin typeface="Open Sans Light"/>
              </a:rPr>
              <a:t>pordata.pt</a:t>
            </a:r>
          </a:p>
        </p:txBody>
      </p:sp>
      <p:sp>
        <p:nvSpPr>
          <p:cNvPr id="7" name="TextBox 7"/>
          <p:cNvSpPr txBox="1"/>
          <p:nvPr/>
        </p:nvSpPr>
        <p:spPr>
          <a:xfrm>
            <a:off x="9214825" y="8115300"/>
            <a:ext cx="8421475" cy="1189355"/>
          </a:xfrm>
          <a:prstGeom prst="rect">
            <a:avLst/>
          </a:prstGeom>
        </p:spPr>
        <p:txBody>
          <a:bodyPr lIns="0" tIns="0" rIns="0" bIns="0" rtlCol="0" anchor="t">
            <a:spAutoFit/>
          </a:bodyPr>
          <a:lstStyle/>
          <a:p>
            <a:pPr marL="496571" lvl="1" indent="-248285" algn="just">
              <a:lnSpc>
                <a:spcPts val="3220"/>
              </a:lnSpc>
              <a:buFont typeface="Arial"/>
              <a:buChar char="•"/>
            </a:pPr>
            <a:r>
              <a:rPr lang="en-US" sz="2300">
                <a:solidFill>
                  <a:srgbClr val="EBDAA8"/>
                </a:solidFill>
                <a:latin typeface="Open Sans Light"/>
              </a:rPr>
              <a:t>Merged information about the temperature and percepitation with previous data according to year and region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920"/>
        </a:solidFill>
        <a:effectLst/>
      </p:bgPr>
    </p:bg>
    <p:spTree>
      <p:nvGrpSpPr>
        <p:cNvPr id="1" name=""/>
        <p:cNvGrpSpPr/>
        <p:nvPr/>
      </p:nvGrpSpPr>
      <p:grpSpPr>
        <a:xfrm>
          <a:off x="0" y="0"/>
          <a:ext cx="0" cy="0"/>
          <a:chOff x="0" y="0"/>
          <a:chExt cx="0" cy="0"/>
        </a:xfrm>
      </p:grpSpPr>
      <p:sp>
        <p:nvSpPr>
          <p:cNvPr id="2" name="AutoShape 2"/>
          <p:cNvSpPr/>
          <p:nvPr/>
        </p:nvSpPr>
        <p:spPr>
          <a:xfrm>
            <a:off x="-257182" y="-238546"/>
            <a:ext cx="8627125" cy="10838636"/>
          </a:xfrm>
          <a:prstGeom prst="rect">
            <a:avLst/>
          </a:prstGeom>
          <a:solidFill>
            <a:srgbClr val="A18F63"/>
          </a:solidFill>
        </p:spPr>
        <p:txBody>
          <a:bodyPr/>
          <a:lstStyle/>
          <a:p>
            <a:endParaRPr lang="en-GB"/>
          </a:p>
        </p:txBody>
      </p:sp>
      <p:sp>
        <p:nvSpPr>
          <p:cNvPr id="3" name="Freeform 3"/>
          <p:cNvSpPr/>
          <p:nvPr/>
        </p:nvSpPr>
        <p:spPr>
          <a:xfrm>
            <a:off x="801617" y="765078"/>
            <a:ext cx="6759716" cy="8755159"/>
          </a:xfrm>
          <a:custGeom>
            <a:avLst/>
            <a:gdLst/>
            <a:ahLst/>
            <a:cxnLst/>
            <a:rect l="l" t="t" r="r" b="b"/>
            <a:pathLst>
              <a:path w="6759716" h="8755159">
                <a:moveTo>
                  <a:pt x="0" y="0"/>
                </a:moveTo>
                <a:lnTo>
                  <a:pt x="6759716" y="0"/>
                </a:lnTo>
                <a:lnTo>
                  <a:pt x="6759716" y="8755159"/>
                </a:lnTo>
                <a:lnTo>
                  <a:pt x="0" y="8755159"/>
                </a:lnTo>
                <a:lnTo>
                  <a:pt x="0" y="0"/>
                </a:lnTo>
                <a:close/>
              </a:path>
            </a:pathLst>
          </a:custGeom>
          <a:blipFill>
            <a:blip r:embed="rId3"/>
            <a:stretch>
              <a:fillRect l="-47018" r="-47018"/>
            </a:stretch>
          </a:blipFill>
        </p:spPr>
        <p:txBody>
          <a:bodyPr/>
          <a:lstStyle/>
          <a:p>
            <a:endParaRPr lang="en-GB"/>
          </a:p>
        </p:txBody>
      </p:sp>
      <p:grpSp>
        <p:nvGrpSpPr>
          <p:cNvPr id="4" name="Group 4"/>
          <p:cNvGrpSpPr/>
          <p:nvPr/>
        </p:nvGrpSpPr>
        <p:grpSpPr>
          <a:xfrm>
            <a:off x="9144000" y="700784"/>
            <a:ext cx="9409836" cy="2019231"/>
            <a:chOff x="0" y="-85725"/>
            <a:chExt cx="12546447" cy="2692308"/>
          </a:xfrm>
        </p:grpSpPr>
        <p:sp>
          <p:nvSpPr>
            <p:cNvPr id="9" name="TextBox 9"/>
            <p:cNvSpPr txBox="1"/>
            <p:nvPr/>
          </p:nvSpPr>
          <p:spPr>
            <a:xfrm>
              <a:off x="0" y="-85725"/>
              <a:ext cx="9600269" cy="2066925"/>
            </a:xfrm>
            <a:prstGeom prst="rect">
              <a:avLst/>
            </a:prstGeom>
          </p:spPr>
          <p:txBody>
            <a:bodyPr lIns="0" tIns="0" rIns="0" bIns="0" rtlCol="0" anchor="t">
              <a:spAutoFit/>
            </a:bodyPr>
            <a:lstStyle/>
            <a:p>
              <a:pPr algn="l">
                <a:lnSpc>
                  <a:spcPts val="6299"/>
                </a:lnSpc>
              </a:pPr>
              <a:r>
                <a:rPr lang="en-US" sz="4500">
                  <a:solidFill>
                    <a:srgbClr val="EBDAA8"/>
                  </a:solidFill>
                  <a:latin typeface="Lustria Bold"/>
                </a:rPr>
                <a:t>PREDICTIVE MODEL FOR WINE RATINGS</a:t>
              </a:r>
            </a:p>
          </p:txBody>
        </p:sp>
        <p:sp>
          <p:nvSpPr>
            <p:cNvPr id="10" name="AutoShape 10"/>
            <p:cNvSpPr/>
            <p:nvPr/>
          </p:nvSpPr>
          <p:spPr>
            <a:xfrm>
              <a:off x="0" y="2517189"/>
              <a:ext cx="12546447" cy="89394"/>
            </a:xfrm>
            <a:prstGeom prst="rect">
              <a:avLst/>
            </a:prstGeom>
            <a:solidFill>
              <a:srgbClr val="EBDAA8"/>
            </a:solidFill>
          </p:spPr>
          <p:txBody>
            <a:bodyPr/>
            <a:lstStyle/>
            <a:p>
              <a:endParaRPr lang="en-GB"/>
            </a:p>
          </p:txBody>
        </p:sp>
      </p:grpSp>
      <p:sp>
        <p:nvSpPr>
          <p:cNvPr id="12" name="TextBox 5">
            <a:extLst>
              <a:ext uri="{FF2B5EF4-FFF2-40B4-BE49-F238E27FC236}">
                <a16:creationId xmlns:a16="http://schemas.microsoft.com/office/drawing/2014/main" id="{A94D1FCC-436E-4A43-D37B-5C6508AC68B3}"/>
              </a:ext>
            </a:extLst>
          </p:cNvPr>
          <p:cNvSpPr txBox="1"/>
          <p:nvPr/>
        </p:nvSpPr>
        <p:spPr>
          <a:xfrm>
            <a:off x="9157675" y="3178816"/>
            <a:ext cx="6970779" cy="397438"/>
          </a:xfrm>
          <a:prstGeom prst="rect">
            <a:avLst/>
          </a:prstGeom>
        </p:spPr>
        <p:txBody>
          <a:bodyPr lIns="0" tIns="0" rIns="0" bIns="0" rtlCol="0" anchor="t">
            <a:spAutoFit/>
          </a:bodyPr>
          <a:lstStyle/>
          <a:p>
            <a:pPr algn="l">
              <a:lnSpc>
                <a:spcPts val="3120"/>
              </a:lnSpc>
            </a:pPr>
            <a:r>
              <a:rPr lang="en-US" sz="2600" dirty="0">
                <a:solidFill>
                  <a:srgbClr val="EBDAA8"/>
                </a:solidFill>
                <a:latin typeface="Open Sans Light"/>
              </a:rPr>
              <a:t>SUPERVISED LEARNING - REGRESSION</a:t>
            </a:r>
          </a:p>
        </p:txBody>
      </p:sp>
      <p:sp>
        <p:nvSpPr>
          <p:cNvPr id="13" name="TextBox 6">
            <a:extLst>
              <a:ext uri="{FF2B5EF4-FFF2-40B4-BE49-F238E27FC236}">
                <a16:creationId xmlns:a16="http://schemas.microsoft.com/office/drawing/2014/main" id="{1E1D93A5-29D4-1728-6508-F16AECE2D1A4}"/>
              </a:ext>
            </a:extLst>
          </p:cNvPr>
          <p:cNvSpPr txBox="1"/>
          <p:nvPr/>
        </p:nvSpPr>
        <p:spPr>
          <a:xfrm>
            <a:off x="9157675" y="3781185"/>
            <a:ext cx="8749325" cy="2730748"/>
          </a:xfrm>
          <a:prstGeom prst="rect">
            <a:avLst/>
          </a:prstGeom>
        </p:spPr>
        <p:txBody>
          <a:bodyPr wrap="square" lIns="0" tIns="0" rIns="0" bIns="0" rtlCol="0" anchor="t">
            <a:spAutoFit/>
          </a:bodyPr>
          <a:lstStyle/>
          <a:p>
            <a:pPr marL="496571" lvl="1" indent="-248285" algn="l">
              <a:lnSpc>
                <a:spcPct val="200000"/>
              </a:lnSpc>
              <a:buFont typeface="Arial"/>
              <a:buChar char="•"/>
            </a:pPr>
            <a:r>
              <a:rPr lang="en-US" sz="2300" dirty="0">
                <a:solidFill>
                  <a:srgbClr val="EBDAA8"/>
                </a:solidFill>
                <a:latin typeface="Open Sans Light"/>
              </a:rPr>
              <a:t>Random Forests</a:t>
            </a:r>
          </a:p>
          <a:p>
            <a:pPr marL="953771" lvl="2" indent="-248285">
              <a:lnSpc>
                <a:spcPct val="200000"/>
              </a:lnSpc>
              <a:buFont typeface="Arial"/>
              <a:buChar char="•"/>
            </a:pPr>
            <a:r>
              <a:rPr lang="en-US" sz="2300" dirty="0">
                <a:solidFill>
                  <a:srgbClr val="EBDAA8"/>
                </a:solidFill>
                <a:latin typeface="Open Sans Light"/>
              </a:rPr>
              <a:t>Target – Wine Rating</a:t>
            </a:r>
          </a:p>
          <a:p>
            <a:pPr marL="953771" lvl="2" indent="-248285">
              <a:lnSpc>
                <a:spcPct val="200000"/>
              </a:lnSpc>
              <a:buFont typeface="Arial"/>
              <a:buChar char="•"/>
            </a:pPr>
            <a:r>
              <a:rPr lang="en-US" sz="2300" dirty="0">
                <a:solidFill>
                  <a:srgbClr val="EBDAA8"/>
                </a:solidFill>
                <a:latin typeface="Open Sans Light"/>
              </a:rPr>
              <a:t>Feature - Grapes, Region, Ratings, Price, Allergens, Temperature and Precipitation.</a:t>
            </a:r>
          </a:p>
        </p:txBody>
      </p:sp>
      <p:sp>
        <p:nvSpPr>
          <p:cNvPr id="14" name="TextBox 7">
            <a:extLst>
              <a:ext uri="{FF2B5EF4-FFF2-40B4-BE49-F238E27FC236}">
                <a16:creationId xmlns:a16="http://schemas.microsoft.com/office/drawing/2014/main" id="{AC6451ED-3C51-5E8D-938A-98D44261B2FD}"/>
              </a:ext>
            </a:extLst>
          </p:cNvPr>
          <p:cNvSpPr txBox="1"/>
          <p:nvPr/>
        </p:nvSpPr>
        <p:spPr>
          <a:xfrm>
            <a:off x="9144000" y="7124700"/>
            <a:ext cx="6970779" cy="397438"/>
          </a:xfrm>
          <a:prstGeom prst="rect">
            <a:avLst/>
          </a:prstGeom>
        </p:spPr>
        <p:txBody>
          <a:bodyPr lIns="0" tIns="0" rIns="0" bIns="0" rtlCol="0" anchor="t">
            <a:spAutoFit/>
          </a:bodyPr>
          <a:lstStyle/>
          <a:p>
            <a:pPr algn="l">
              <a:lnSpc>
                <a:spcPts val="3120"/>
              </a:lnSpc>
            </a:pPr>
            <a:r>
              <a:rPr lang="en-US" sz="2600" dirty="0">
                <a:solidFill>
                  <a:srgbClr val="EBDAA8"/>
                </a:solidFill>
                <a:latin typeface="Open Sans Light"/>
              </a:rPr>
              <a:t>MODEL EVALUATION</a:t>
            </a:r>
          </a:p>
        </p:txBody>
      </p:sp>
      <p:sp>
        <p:nvSpPr>
          <p:cNvPr id="15" name="TextBox 8">
            <a:extLst>
              <a:ext uri="{FF2B5EF4-FFF2-40B4-BE49-F238E27FC236}">
                <a16:creationId xmlns:a16="http://schemas.microsoft.com/office/drawing/2014/main" id="{5191F5CF-1E7C-46B4-8D5F-4302D2745D8C}"/>
              </a:ext>
            </a:extLst>
          </p:cNvPr>
          <p:cNvSpPr txBox="1"/>
          <p:nvPr/>
        </p:nvSpPr>
        <p:spPr>
          <a:xfrm>
            <a:off x="9144000" y="7727069"/>
            <a:ext cx="8421475" cy="377349"/>
          </a:xfrm>
          <a:prstGeom prst="rect">
            <a:avLst/>
          </a:prstGeom>
        </p:spPr>
        <p:txBody>
          <a:bodyPr lIns="0" tIns="0" rIns="0" bIns="0" rtlCol="0" anchor="t">
            <a:spAutoFit/>
          </a:bodyPr>
          <a:lstStyle/>
          <a:p>
            <a:pPr marL="496571" lvl="1" indent="-248285" algn="l">
              <a:lnSpc>
                <a:spcPts val="3220"/>
              </a:lnSpc>
              <a:buFont typeface="Arial"/>
              <a:buChar char="•"/>
            </a:pPr>
            <a:r>
              <a:rPr lang="en-US" sz="2300" dirty="0">
                <a:solidFill>
                  <a:srgbClr val="EBDAA8"/>
                </a:solidFill>
                <a:latin typeface="Open Sans Light"/>
              </a:rPr>
              <a:t> Mean Absolute Error (MAE): 0.1308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GB"/>
          </a:p>
        </p:txBody>
      </p:sp>
      <p:sp>
        <p:nvSpPr>
          <p:cNvPr id="3" name="AutoShape 3"/>
          <p:cNvSpPr/>
          <p:nvPr/>
        </p:nvSpPr>
        <p:spPr>
          <a:xfrm>
            <a:off x="2493800" y="5878821"/>
            <a:ext cx="3943350" cy="952500"/>
          </a:xfrm>
          <a:prstGeom prst="rect">
            <a:avLst/>
          </a:prstGeom>
          <a:solidFill>
            <a:srgbClr val="EBDAA8"/>
          </a:solidFill>
        </p:spPr>
        <p:txBody>
          <a:bodyPr/>
          <a:lstStyle/>
          <a:p>
            <a:endParaRPr lang="en-GB"/>
          </a:p>
        </p:txBody>
      </p:sp>
      <p:sp>
        <p:nvSpPr>
          <p:cNvPr id="4" name="AutoShape 4"/>
          <p:cNvSpPr/>
          <p:nvPr/>
        </p:nvSpPr>
        <p:spPr>
          <a:xfrm>
            <a:off x="11983124" y="5862872"/>
            <a:ext cx="3943350" cy="952500"/>
          </a:xfrm>
          <a:prstGeom prst="rect">
            <a:avLst/>
          </a:prstGeom>
          <a:solidFill>
            <a:srgbClr val="EBDAA8"/>
          </a:solidFill>
        </p:spPr>
        <p:txBody>
          <a:bodyPr/>
          <a:lstStyle/>
          <a:p>
            <a:endParaRPr lang="en-GB"/>
          </a:p>
        </p:txBody>
      </p:sp>
      <p:sp>
        <p:nvSpPr>
          <p:cNvPr id="5" name="AutoShape 5"/>
          <p:cNvSpPr/>
          <p:nvPr/>
        </p:nvSpPr>
        <p:spPr>
          <a:xfrm>
            <a:off x="-361950" y="-304800"/>
            <a:ext cx="19011900" cy="3958255"/>
          </a:xfrm>
          <a:prstGeom prst="rect">
            <a:avLst/>
          </a:prstGeom>
          <a:solidFill>
            <a:srgbClr val="EBDAA8"/>
          </a:solidFill>
        </p:spPr>
        <p:txBody>
          <a:bodyPr/>
          <a:lstStyle/>
          <a:p>
            <a:endParaRPr lang="en-GB"/>
          </a:p>
        </p:txBody>
      </p:sp>
      <p:grpSp>
        <p:nvGrpSpPr>
          <p:cNvPr id="6" name="Group 6"/>
          <p:cNvGrpSpPr>
            <a:grpSpLocks noChangeAspect="1"/>
          </p:cNvGrpSpPr>
          <p:nvPr/>
        </p:nvGrpSpPr>
        <p:grpSpPr>
          <a:xfrm>
            <a:off x="12559375" y="2566982"/>
            <a:ext cx="2790847" cy="279083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duotone>
                  <a:prstClr val="black"/>
                  <a:srgbClr val="D9C3A5">
                    <a:tint val="50000"/>
                    <a:satMod val="180000"/>
                  </a:srgbClr>
                </a:duotone>
              </a:blip>
              <a:stretch>
                <a:fillRect l="-25046" r="-25046"/>
              </a:stretch>
            </a:blipFill>
          </p:spPr>
          <p:txBody>
            <a:bodyPr/>
            <a:lstStyle/>
            <a:p>
              <a:endParaRPr lang="en-GB"/>
            </a:p>
          </p:txBody>
        </p:sp>
      </p:grpSp>
      <p:grpSp>
        <p:nvGrpSpPr>
          <p:cNvPr id="8" name="Group 8"/>
          <p:cNvGrpSpPr>
            <a:grpSpLocks noChangeAspect="1"/>
          </p:cNvGrpSpPr>
          <p:nvPr/>
        </p:nvGrpSpPr>
        <p:grpSpPr>
          <a:xfrm>
            <a:off x="3070051" y="2566982"/>
            <a:ext cx="2790847" cy="2790836"/>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txBody>
            <a:bodyPr/>
            <a:lstStyle/>
            <a:p>
              <a:endParaRPr lang="en-GB"/>
            </a:p>
          </p:txBody>
        </p:sp>
      </p:grpSp>
      <p:sp>
        <p:nvSpPr>
          <p:cNvPr id="10" name="Freeform 10"/>
          <p:cNvSpPr/>
          <p:nvPr/>
        </p:nvSpPr>
        <p:spPr>
          <a:xfrm>
            <a:off x="3070051" y="2491158"/>
            <a:ext cx="2933041" cy="2933041"/>
          </a:xfrm>
          <a:custGeom>
            <a:avLst/>
            <a:gdLst/>
            <a:ahLst/>
            <a:cxnLst/>
            <a:rect l="l" t="t" r="r" b="b"/>
            <a:pathLst>
              <a:path w="2933041" h="2933041">
                <a:moveTo>
                  <a:pt x="0" y="0"/>
                </a:moveTo>
                <a:lnTo>
                  <a:pt x="2933041" y="0"/>
                </a:lnTo>
                <a:lnTo>
                  <a:pt x="2933041" y="2933041"/>
                </a:lnTo>
                <a:lnTo>
                  <a:pt x="0" y="2933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1" name="TextBox 11"/>
          <p:cNvSpPr txBox="1"/>
          <p:nvPr/>
        </p:nvSpPr>
        <p:spPr>
          <a:xfrm>
            <a:off x="12412924" y="7317096"/>
            <a:ext cx="3083750" cy="754711"/>
          </a:xfrm>
          <a:prstGeom prst="rect">
            <a:avLst/>
          </a:prstGeom>
        </p:spPr>
        <p:txBody>
          <a:bodyPr lIns="0" tIns="0" rIns="0" bIns="0" rtlCol="0" anchor="t">
            <a:spAutoFit/>
          </a:bodyPr>
          <a:lstStyle/>
          <a:p>
            <a:pPr algn="ctr">
              <a:lnSpc>
                <a:spcPts val="3079"/>
              </a:lnSpc>
            </a:pPr>
            <a:r>
              <a:rPr lang="en-US" sz="2200">
                <a:solidFill>
                  <a:srgbClr val="EBDAA8"/>
                </a:solidFill>
                <a:latin typeface="Open Sans Light"/>
              </a:rPr>
              <a:t>Portfolio of Portuguese wines</a:t>
            </a:r>
          </a:p>
        </p:txBody>
      </p:sp>
      <p:sp>
        <p:nvSpPr>
          <p:cNvPr id="12" name="TextBox 12"/>
          <p:cNvSpPr txBox="1"/>
          <p:nvPr/>
        </p:nvSpPr>
        <p:spPr>
          <a:xfrm>
            <a:off x="12374824" y="6121943"/>
            <a:ext cx="3159950" cy="396240"/>
          </a:xfrm>
          <a:prstGeom prst="rect">
            <a:avLst/>
          </a:prstGeom>
        </p:spPr>
        <p:txBody>
          <a:bodyPr lIns="0" tIns="0" rIns="0" bIns="0" rtlCol="0" anchor="t">
            <a:spAutoFit/>
          </a:bodyPr>
          <a:lstStyle/>
          <a:p>
            <a:pPr algn="ctr">
              <a:lnSpc>
                <a:spcPts val="3360"/>
              </a:lnSpc>
            </a:pPr>
            <a:r>
              <a:rPr lang="en-US" sz="2400">
                <a:solidFill>
                  <a:srgbClr val="262920"/>
                </a:solidFill>
                <a:latin typeface="Open Sans Light"/>
              </a:rPr>
              <a:t>POWER BI EMBEDDED</a:t>
            </a:r>
          </a:p>
        </p:txBody>
      </p:sp>
      <p:sp>
        <p:nvSpPr>
          <p:cNvPr id="13" name="TextBox 13"/>
          <p:cNvSpPr txBox="1"/>
          <p:nvPr/>
        </p:nvSpPr>
        <p:spPr>
          <a:xfrm>
            <a:off x="2961700" y="7317096"/>
            <a:ext cx="3083750" cy="1140957"/>
          </a:xfrm>
          <a:prstGeom prst="rect">
            <a:avLst/>
          </a:prstGeom>
        </p:spPr>
        <p:txBody>
          <a:bodyPr lIns="0" tIns="0" rIns="0" bIns="0" rtlCol="0" anchor="t">
            <a:spAutoFit/>
          </a:bodyPr>
          <a:lstStyle/>
          <a:p>
            <a:pPr algn="ctr">
              <a:lnSpc>
                <a:spcPts val="3079"/>
              </a:lnSpc>
            </a:pPr>
            <a:r>
              <a:rPr lang="en-US" sz="2200">
                <a:solidFill>
                  <a:srgbClr val="EBDAA8"/>
                </a:solidFill>
                <a:latin typeface="Open Sans Light"/>
              </a:rPr>
              <a:t>Estimate the average wine rating, based on user inputs </a:t>
            </a:r>
          </a:p>
        </p:txBody>
      </p:sp>
      <p:sp>
        <p:nvSpPr>
          <p:cNvPr id="14" name="TextBox 14"/>
          <p:cNvSpPr txBox="1"/>
          <p:nvPr/>
        </p:nvSpPr>
        <p:spPr>
          <a:xfrm>
            <a:off x="2885500" y="6137893"/>
            <a:ext cx="3159950" cy="396240"/>
          </a:xfrm>
          <a:prstGeom prst="rect">
            <a:avLst/>
          </a:prstGeom>
        </p:spPr>
        <p:txBody>
          <a:bodyPr lIns="0" tIns="0" rIns="0" bIns="0" rtlCol="0" anchor="t">
            <a:spAutoFit/>
          </a:bodyPr>
          <a:lstStyle/>
          <a:p>
            <a:pPr algn="ctr">
              <a:lnSpc>
                <a:spcPts val="3359"/>
              </a:lnSpc>
            </a:pPr>
            <a:r>
              <a:rPr lang="en-US" sz="2400">
                <a:solidFill>
                  <a:srgbClr val="262920"/>
                </a:solidFill>
                <a:latin typeface="Open Sans Light"/>
              </a:rPr>
              <a:t>PREDICTIVE MODEL</a:t>
            </a:r>
          </a:p>
        </p:txBody>
      </p:sp>
      <p:sp>
        <p:nvSpPr>
          <p:cNvPr id="15" name="TextBox 15"/>
          <p:cNvSpPr txBox="1"/>
          <p:nvPr/>
        </p:nvSpPr>
        <p:spPr>
          <a:xfrm>
            <a:off x="5078000" y="1120435"/>
            <a:ext cx="8132000" cy="608131"/>
          </a:xfrm>
          <a:prstGeom prst="rect">
            <a:avLst/>
          </a:prstGeom>
        </p:spPr>
        <p:txBody>
          <a:bodyPr lIns="0" tIns="0" rIns="0" bIns="0" rtlCol="0" anchor="t">
            <a:spAutoFit/>
          </a:bodyPr>
          <a:lstStyle/>
          <a:p>
            <a:pPr algn="ctr">
              <a:lnSpc>
                <a:spcPts val="4800"/>
              </a:lnSpc>
            </a:pPr>
            <a:r>
              <a:rPr lang="en-US" sz="4000">
                <a:solidFill>
                  <a:srgbClr val="262920"/>
                </a:solidFill>
                <a:latin typeface="Lustria Bold"/>
              </a:rPr>
              <a:t>Web App - Streamlit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714</Words>
  <Application>Microsoft Office PowerPoint</Application>
  <PresentationFormat>Custom</PresentationFormat>
  <Paragraphs>83</Paragraphs>
  <Slides>12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Raleway</vt:lpstr>
      <vt:lpstr>Arial</vt:lpstr>
      <vt:lpstr>Playfair Display Bold</vt:lpstr>
      <vt:lpstr>Söhne</vt:lpstr>
      <vt:lpstr>Calibri</vt:lpstr>
      <vt:lpstr>Lustria Bold</vt:lpstr>
      <vt:lpstr>Open Sans Light</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dc:title>
  <cp:lastModifiedBy>Andreia Jardim</cp:lastModifiedBy>
  <cp:revision>4</cp:revision>
  <dcterms:created xsi:type="dcterms:W3CDTF">2006-08-16T00:00:00Z</dcterms:created>
  <dcterms:modified xsi:type="dcterms:W3CDTF">2023-09-15T16:15:30Z</dcterms:modified>
  <dc:identifier>DAFtyaJzXZg</dc:identifier>
</cp:coreProperties>
</file>